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3" r:id="rId1"/>
  </p:sldMasterIdLst>
  <p:notesMasterIdLst>
    <p:notesMasterId r:id="rId38"/>
  </p:notesMasterIdLst>
  <p:sldIdLst>
    <p:sldId id="256" r:id="rId2"/>
    <p:sldId id="293" r:id="rId3"/>
    <p:sldId id="1759" r:id="rId4"/>
    <p:sldId id="1760" r:id="rId5"/>
    <p:sldId id="1761" r:id="rId6"/>
    <p:sldId id="1762" r:id="rId7"/>
    <p:sldId id="1758" r:id="rId8"/>
    <p:sldId id="1763" r:id="rId9"/>
    <p:sldId id="1764" r:id="rId10"/>
    <p:sldId id="1765" r:id="rId11"/>
    <p:sldId id="1766" r:id="rId12"/>
    <p:sldId id="1767" r:id="rId13"/>
    <p:sldId id="1768" r:id="rId14"/>
    <p:sldId id="1769" r:id="rId15"/>
    <p:sldId id="1757" r:id="rId16"/>
    <p:sldId id="376" r:id="rId17"/>
    <p:sldId id="1755" r:id="rId18"/>
    <p:sldId id="368" r:id="rId19"/>
    <p:sldId id="1756" r:id="rId20"/>
    <p:sldId id="1770" r:id="rId21"/>
    <p:sldId id="357" r:id="rId22"/>
    <p:sldId id="257" r:id="rId23"/>
    <p:sldId id="278" r:id="rId24"/>
    <p:sldId id="279" r:id="rId25"/>
    <p:sldId id="258" r:id="rId26"/>
    <p:sldId id="280" r:id="rId27"/>
    <p:sldId id="281" r:id="rId28"/>
    <p:sldId id="284" r:id="rId29"/>
    <p:sldId id="285" r:id="rId30"/>
    <p:sldId id="282" r:id="rId31"/>
    <p:sldId id="283" r:id="rId32"/>
    <p:sldId id="286" r:id="rId33"/>
    <p:sldId id="1753" r:id="rId34"/>
    <p:sldId id="1754" r:id="rId35"/>
    <p:sldId id="1748" r:id="rId36"/>
    <p:sldId id="277" r:id="rId37"/>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5" autoAdjust="0"/>
    <p:restoredTop sz="84473" autoAdjust="0"/>
  </p:normalViewPr>
  <p:slideViewPr>
    <p:cSldViewPr>
      <p:cViewPr varScale="1">
        <p:scale>
          <a:sx n="81" d="100"/>
          <a:sy n="81" d="100"/>
        </p:scale>
        <p:origin x="1084" y="6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D3215-0197-46AD-8F6E-4A70A347C4BA}"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24D20759-1E01-443C-904C-E36CC95DF7CF}" type="pres">
      <dgm:prSet presAssocID="{7B0D3215-0197-46AD-8F6E-4A70A347C4BA}" presName="Name0" presStyleCnt="0">
        <dgm:presLayoutVars>
          <dgm:chMax val="2"/>
          <dgm:chPref val="2"/>
          <dgm:dir/>
          <dgm:animOne/>
          <dgm:resizeHandles val="exact"/>
        </dgm:presLayoutVars>
      </dgm:prSet>
      <dgm:spPr/>
      <dgm:t>
        <a:bodyPr/>
        <a:lstStyle/>
        <a:p>
          <a:endParaRPr lang="en-US"/>
        </a:p>
      </dgm:t>
    </dgm:pt>
    <dgm:pt modelId="{411C05E8-6AE3-4344-956C-F0EB0189E7DA}" type="pres">
      <dgm:prSet presAssocID="{7B0D3215-0197-46AD-8F6E-4A70A347C4BA}" presName="Background" presStyleLbl="bgImgPlace1" presStyleIdx="0" presStyleCnt="1" custScaleX="141071" custScaleY="116137"/>
      <dgm:spPr/>
    </dgm:pt>
    <dgm:pt modelId="{009DA4CF-F130-4A2F-B637-E7C8F866B180}" type="pres">
      <dgm:prSet presAssocID="{7B0D3215-0197-46AD-8F6E-4A70A347C4BA}" presName="ParentText1" presStyleLbl="revTx" presStyleIdx="0" presStyleCnt="2">
        <dgm:presLayoutVars>
          <dgm:chMax val="0"/>
          <dgm:chPref val="0"/>
          <dgm:bulletEnabled val="1"/>
        </dgm:presLayoutVars>
      </dgm:prSet>
      <dgm:spPr/>
      <dgm:t>
        <a:bodyPr/>
        <a:lstStyle/>
        <a:p>
          <a:endParaRPr lang="en-US"/>
        </a:p>
      </dgm:t>
    </dgm:pt>
    <dgm:pt modelId="{18FE961A-D56F-4EE3-839F-AFA43BD0EE04}" type="pres">
      <dgm:prSet presAssocID="{7B0D3215-0197-46AD-8F6E-4A70A347C4BA}" presName="ParentText2" presStyleLbl="revTx" presStyleIdx="1" presStyleCnt="2">
        <dgm:presLayoutVars>
          <dgm:chMax val="0"/>
          <dgm:chPref val="0"/>
          <dgm:bulletEnabled val="1"/>
        </dgm:presLayoutVars>
      </dgm:prSet>
      <dgm:spPr/>
    </dgm:pt>
    <dgm:pt modelId="{748401B1-2656-45D5-835D-19A7534828F6}" type="pres">
      <dgm:prSet presAssocID="{7B0D3215-0197-46AD-8F6E-4A70A347C4BA}" presName="Plus" presStyleLbl="alignNode1" presStyleIdx="0" presStyleCnt="2"/>
      <dgm:spPr/>
    </dgm:pt>
    <dgm:pt modelId="{E42E751C-12E5-4DAD-A7FC-FA6D1BA62A16}" type="pres">
      <dgm:prSet presAssocID="{7B0D3215-0197-46AD-8F6E-4A70A347C4BA}" presName="Minus" presStyleLbl="alignNode1" presStyleIdx="1" presStyleCnt="2"/>
      <dgm:spPr/>
    </dgm:pt>
    <dgm:pt modelId="{7EBC7D8F-5733-4B3C-83F3-15E1B15805F3}" type="pres">
      <dgm:prSet presAssocID="{7B0D3215-0197-46AD-8F6E-4A70A347C4BA}" presName="Divider" presStyleLbl="parChTrans1D1" presStyleIdx="0" presStyleCnt="1"/>
      <dgm:spPr/>
    </dgm:pt>
  </dgm:ptLst>
  <dgm:cxnLst>
    <dgm:cxn modelId="{F720A336-BC65-4C7E-BF3E-D8947239026D}" type="presOf" srcId="{7B0D3215-0197-46AD-8F6E-4A70A347C4BA}" destId="{24D20759-1E01-443C-904C-E36CC95DF7CF}" srcOrd="0" destOrd="0" presId="urn:microsoft.com/office/officeart/2009/3/layout/PlusandMinus"/>
    <dgm:cxn modelId="{15292B26-025F-4960-945C-A4C87F36C0BF}" type="presParOf" srcId="{24D20759-1E01-443C-904C-E36CC95DF7CF}" destId="{411C05E8-6AE3-4344-956C-F0EB0189E7DA}" srcOrd="0" destOrd="0" presId="urn:microsoft.com/office/officeart/2009/3/layout/PlusandMinus"/>
    <dgm:cxn modelId="{A0DBD2E2-FF47-4B88-820F-805006024D96}" type="presParOf" srcId="{24D20759-1E01-443C-904C-E36CC95DF7CF}" destId="{009DA4CF-F130-4A2F-B637-E7C8F866B180}" srcOrd="1" destOrd="0" presId="urn:microsoft.com/office/officeart/2009/3/layout/PlusandMinus"/>
    <dgm:cxn modelId="{DA61502A-D53D-4B35-B889-6470EDC66BFA}" type="presParOf" srcId="{24D20759-1E01-443C-904C-E36CC95DF7CF}" destId="{18FE961A-D56F-4EE3-839F-AFA43BD0EE04}" srcOrd="2" destOrd="0" presId="urn:microsoft.com/office/officeart/2009/3/layout/PlusandMinus"/>
    <dgm:cxn modelId="{DC88D68F-E536-43DB-BC6F-572C6384E023}" type="presParOf" srcId="{24D20759-1E01-443C-904C-E36CC95DF7CF}" destId="{748401B1-2656-45D5-835D-19A7534828F6}" srcOrd="3" destOrd="0" presId="urn:microsoft.com/office/officeart/2009/3/layout/PlusandMinus"/>
    <dgm:cxn modelId="{23E8E2AE-3ED0-4FAE-A3F5-6D64DBE4A0FB}" type="presParOf" srcId="{24D20759-1E01-443C-904C-E36CC95DF7CF}" destId="{E42E751C-12E5-4DAD-A7FC-FA6D1BA62A16}" srcOrd="4" destOrd="0" presId="urn:microsoft.com/office/officeart/2009/3/layout/PlusandMinus"/>
    <dgm:cxn modelId="{C270C69E-EDB2-40E6-909C-5536D575993D}" type="presParOf" srcId="{24D20759-1E01-443C-904C-E36CC95DF7CF}" destId="{7EBC7D8F-5733-4B3C-83F3-15E1B15805F3}"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C05E8-6AE3-4344-956C-F0EB0189E7DA}">
      <dsp:nvSpPr>
        <dsp:cNvPr id="0" name=""/>
        <dsp:cNvSpPr/>
      </dsp:nvSpPr>
      <dsp:spPr>
        <a:xfrm>
          <a:off x="371044" y="247556"/>
          <a:ext cx="7610839" cy="3238044"/>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9DA4CF-F130-4A2F-B637-E7C8F866B180}">
      <dsp:nvSpPr>
        <dsp:cNvPr id="0" name=""/>
        <dsp:cNvSpPr/>
      </dsp:nvSpPr>
      <dsp:spPr>
        <a:xfrm>
          <a:off x="1640174" y="798590"/>
          <a:ext cx="2505283" cy="2385206"/>
        </a:xfrm>
        <a:prstGeom prst="rect">
          <a:avLst/>
        </a:prstGeom>
        <a:noFill/>
        <a:ln>
          <a:noFill/>
        </a:ln>
        <a:effectLst/>
      </dsp:spPr>
      <dsp:style>
        <a:lnRef idx="0">
          <a:scrgbClr r="0" g="0" b="0"/>
        </a:lnRef>
        <a:fillRef idx="0">
          <a:scrgbClr r="0" g="0" b="0"/>
        </a:fillRef>
        <a:effectRef idx="0">
          <a:scrgbClr r="0" g="0" b="0"/>
        </a:effectRef>
        <a:fontRef idx="minor"/>
      </dsp:style>
    </dsp:sp>
    <dsp:sp modelId="{18FE961A-D56F-4EE3-839F-AFA43BD0EE04}">
      <dsp:nvSpPr>
        <dsp:cNvPr id="0" name=""/>
        <dsp:cNvSpPr/>
      </dsp:nvSpPr>
      <dsp:spPr>
        <a:xfrm>
          <a:off x="4201268" y="798590"/>
          <a:ext cx="2505283" cy="2385206"/>
        </a:xfrm>
        <a:prstGeom prst="rect">
          <a:avLst/>
        </a:prstGeom>
        <a:noFill/>
        <a:ln>
          <a:noFill/>
        </a:ln>
        <a:effectLst/>
      </dsp:spPr>
      <dsp:style>
        <a:lnRef idx="0">
          <a:scrgbClr r="0" g="0" b="0"/>
        </a:lnRef>
        <a:fillRef idx="0">
          <a:scrgbClr r="0" g="0" b="0"/>
        </a:fillRef>
        <a:effectRef idx="0">
          <a:scrgbClr r="0" g="0" b="0"/>
        </a:effectRef>
        <a:fontRef idx="minor"/>
      </dsp:style>
    </dsp:sp>
    <dsp:sp modelId="{748401B1-2656-45D5-835D-19A7534828F6}">
      <dsp:nvSpPr>
        <dsp:cNvPr id="0" name=""/>
        <dsp:cNvSpPr/>
      </dsp:nvSpPr>
      <dsp:spPr>
        <a:xfrm>
          <a:off x="920835" y="-85448"/>
          <a:ext cx="1054203" cy="1054203"/>
        </a:xfrm>
        <a:prstGeom prst="plus">
          <a:avLst>
            <a:gd name="adj" fmla="val 328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E751C-12E5-4DAD-A7FC-FA6D1BA62A16}">
      <dsp:nvSpPr>
        <dsp:cNvPr id="0" name=""/>
        <dsp:cNvSpPr/>
      </dsp:nvSpPr>
      <dsp:spPr>
        <a:xfrm>
          <a:off x="6129841" y="293668"/>
          <a:ext cx="992191" cy="3400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BC7D8F-5733-4B3C-83F3-15E1B15805F3}">
      <dsp:nvSpPr>
        <dsp:cNvPr id="0" name=""/>
        <dsp:cNvSpPr/>
      </dsp:nvSpPr>
      <dsp:spPr>
        <a:xfrm>
          <a:off x="4176464" y="803691"/>
          <a:ext cx="620" cy="2278101"/>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AutoShape 1">
            <a:extLst>
              <a:ext uri="{FF2B5EF4-FFF2-40B4-BE49-F238E27FC236}">
                <a16:creationId xmlns:a16="http://schemas.microsoft.com/office/drawing/2014/main" id="{720C62F3-FE50-4D30-938D-11F3E88BDC0E}"/>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buClr>
                <a:srgbClr val="000000"/>
              </a:buClr>
              <a:buSzPct val="100000"/>
              <a:buFont typeface="Times New Roman" charset="0"/>
              <a:buNone/>
              <a:defRPr/>
            </a:pPr>
            <a:endParaRPr lang="de-DE" altLang="en-US">
              <a:latin typeface="Arial" charset="0"/>
              <a:ea typeface="ＭＳ Ｐゴシック" charset="-128"/>
            </a:endParaRPr>
          </a:p>
        </p:txBody>
      </p:sp>
      <p:sp>
        <p:nvSpPr>
          <p:cNvPr id="2051" name="Text Box 2">
            <a:extLst>
              <a:ext uri="{FF2B5EF4-FFF2-40B4-BE49-F238E27FC236}">
                <a16:creationId xmlns:a16="http://schemas.microsoft.com/office/drawing/2014/main" id="{068CC6A2-AEA9-444B-BB25-DF8E68636CA6}"/>
              </a:ext>
            </a:extLst>
          </p:cNvPr>
          <p:cNvSpPr txBox="1">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buClr>
                <a:srgbClr val="000000"/>
              </a:buClr>
              <a:buSzPct val="100000"/>
              <a:buFont typeface="Times New Roman" charset="0"/>
              <a:buNone/>
              <a:defRPr/>
            </a:pPr>
            <a:endParaRPr lang="de-DE" altLang="en-US">
              <a:latin typeface="Arial" charset="0"/>
              <a:ea typeface="ＭＳ Ｐゴシック" charset="-128"/>
            </a:endParaRPr>
          </a:p>
        </p:txBody>
      </p:sp>
      <p:sp>
        <p:nvSpPr>
          <p:cNvPr id="2052" name="Text Box 3">
            <a:extLst>
              <a:ext uri="{FF2B5EF4-FFF2-40B4-BE49-F238E27FC236}">
                <a16:creationId xmlns:a16="http://schemas.microsoft.com/office/drawing/2014/main" id="{EE4F0FDA-F8E4-492B-B5AB-454E6D2294BD}"/>
              </a:ext>
            </a:extLst>
          </p:cNvPr>
          <p:cNvSpPr txBox="1">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buClr>
                <a:srgbClr val="000000"/>
              </a:buClr>
              <a:buSzPct val="100000"/>
              <a:buFont typeface="Times New Roman" charset="0"/>
              <a:buNone/>
              <a:defRPr/>
            </a:pPr>
            <a:endParaRPr lang="de-DE" altLang="en-US">
              <a:latin typeface="Arial" charset="0"/>
              <a:ea typeface="ＭＳ Ｐゴシック" charset="-128"/>
            </a:endParaRPr>
          </a:p>
        </p:txBody>
      </p:sp>
      <p:sp>
        <p:nvSpPr>
          <p:cNvPr id="2053" name="Rectangle 4">
            <a:extLst>
              <a:ext uri="{FF2B5EF4-FFF2-40B4-BE49-F238E27FC236}">
                <a16:creationId xmlns:a16="http://schemas.microsoft.com/office/drawing/2014/main" id="{4506C071-B1BE-4815-BFB0-4EB88161BCA6}"/>
              </a:ext>
            </a:extLst>
          </p:cNvPr>
          <p:cNvSpPr>
            <a:spLocks noGrp="1" noRot="1" noChangeAspect="1" noChangeArrowheads="1"/>
          </p:cNvSpPr>
          <p:nvPr>
            <p:ph type="sldImg"/>
          </p:nvPr>
        </p:nvSpPr>
        <p:spPr bwMode="auto">
          <a:xfrm>
            <a:off x="1143000" y="685800"/>
            <a:ext cx="4570413" cy="3427413"/>
          </a:xfrm>
          <a:prstGeom prst="rect">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sp>
      <p:sp>
        <p:nvSpPr>
          <p:cNvPr id="3077" name="Rectangle 5">
            <a:extLst>
              <a:ext uri="{FF2B5EF4-FFF2-40B4-BE49-F238E27FC236}">
                <a16:creationId xmlns:a16="http://schemas.microsoft.com/office/drawing/2014/main" id="{BA6DC73D-688F-426E-96E3-0A75DEFDC87D}"/>
              </a:ext>
            </a:extLst>
          </p:cNvPr>
          <p:cNvSpPr>
            <a:spLocks noGrp="1" noChangeArrowheads="1"/>
          </p:cNvSpPr>
          <p:nvPr>
            <p:ph type="body"/>
          </p:nvPr>
        </p:nvSpPr>
        <p:spPr bwMode="auto">
          <a:xfrm>
            <a:off x="914400" y="4343400"/>
            <a:ext cx="5027613" cy="411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2055" name="Text Box 6">
            <a:extLst>
              <a:ext uri="{FF2B5EF4-FFF2-40B4-BE49-F238E27FC236}">
                <a16:creationId xmlns:a16="http://schemas.microsoft.com/office/drawing/2014/main" id="{DE7814E5-9A4A-4EE6-BA25-CA91DC4B2ADC}"/>
              </a:ext>
            </a:extLst>
          </p:cNvPr>
          <p:cNvSpPr txBox="1">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buClr>
                <a:srgbClr val="000000"/>
              </a:buClr>
              <a:buSzPct val="100000"/>
              <a:buFont typeface="Times New Roman" charset="0"/>
              <a:buNone/>
              <a:defRPr/>
            </a:pPr>
            <a:endParaRPr lang="de-DE" altLang="en-US">
              <a:latin typeface="Arial" charset="0"/>
              <a:ea typeface="ＭＳ Ｐゴシック" charset="-128"/>
            </a:endParaRPr>
          </a:p>
        </p:txBody>
      </p:sp>
      <p:sp>
        <p:nvSpPr>
          <p:cNvPr id="3079" name="Rectangle 7">
            <a:extLst>
              <a:ext uri="{FF2B5EF4-FFF2-40B4-BE49-F238E27FC236}">
                <a16:creationId xmlns:a16="http://schemas.microsoft.com/office/drawing/2014/main" id="{4D4B15CD-EE31-4BBF-876E-4510DEDCF6CD}"/>
              </a:ext>
            </a:extLst>
          </p:cNvPr>
          <p:cNvSpPr>
            <a:spLocks noGrp="1" noChangeArrowheads="1"/>
          </p:cNvSpPr>
          <p:nvPr>
            <p:ph type="sldNum"/>
          </p:nvPr>
        </p:nvSpPr>
        <p:spPr bwMode="auto">
          <a:xfrm>
            <a:off x="3886200" y="868680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stStyle>
          <a:p>
            <a:pPr>
              <a:defRPr/>
            </a:pPr>
            <a:fld id="{7AE98216-C548-43D3-BF52-EFE72287E2DE}" type="slidenum">
              <a:rPr lang="de-DE" altLang="en-US"/>
              <a:pPr>
                <a:defRPr/>
              </a:pPr>
              <a:t>‹Nr.›</a:t>
            </a:fld>
            <a:endParaRPr lang="de-DE"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81EFD-9C14-41B6-A4BD-1B1A44334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B2CDA5-9A31-46E9-8761-39EE78A4EEBE}"/>
              </a:ext>
            </a:extLst>
          </p:cNvPr>
          <p:cNvSpPr>
            <a:spLocks noGrp="1"/>
          </p:cNvSpPr>
          <p:nvPr>
            <p:ph type="body" idx="1"/>
          </p:nvPr>
        </p:nvSpPr>
        <p:spPr/>
        <p:txBody>
          <a:bodyPr/>
          <a:lstStyle/>
          <a:p>
            <a:pPr>
              <a:buFont typeface="Arial" panose="020B0604020202020204" pitchFamily="34" charset="0"/>
              <a:buNone/>
              <a:defRPr/>
            </a:pPr>
            <a:endParaRPr lang="en-US" dirty="0">
              <a:solidFill>
                <a:schemeClr val="tx1"/>
              </a:solidFill>
              <a:latin typeface="+mn-lt"/>
            </a:endParaRPr>
          </a:p>
        </p:txBody>
      </p:sp>
      <p:sp>
        <p:nvSpPr>
          <p:cNvPr id="4" name="Slide Number Placeholder 3">
            <a:extLst>
              <a:ext uri="{FF2B5EF4-FFF2-40B4-BE49-F238E27FC236}">
                <a16:creationId xmlns:a16="http://schemas.microsoft.com/office/drawing/2014/main" id="{248B1883-0FD0-4315-A737-4310CCF1231E}"/>
              </a:ext>
            </a:extLst>
          </p:cNvPr>
          <p:cNvSpPr>
            <a:spLocks noGrp="1"/>
          </p:cNvSpPr>
          <p:nvPr>
            <p:ph type="sldNum" sz="quarter"/>
          </p:nvPr>
        </p:nvSpPr>
        <p:spPr/>
        <p:txBody>
          <a:bodyPr/>
          <a:lstStyle/>
          <a:p>
            <a:pPr defTabSz="932742" fontAlgn="auto">
              <a:spcBef>
                <a:spcPts val="0"/>
              </a:spcBef>
              <a:spcAft>
                <a:spcPts val="0"/>
              </a:spcAft>
              <a:buSzTx/>
              <a:tabLst/>
              <a:defRPr/>
            </a:pPr>
            <a:fld id="{E54E1294-58A9-44EA-8724-1C63EEB07ADE}" type="slidenum">
              <a:rPr lang="en-US" smtClean="0">
                <a:solidFill>
                  <a:prstClr val="black"/>
                </a:solidFill>
                <a:latin typeface="Segoe UI" pitchFamily="34" charset="0"/>
                <a:ea typeface="+mn-ea"/>
              </a:rPr>
              <a:pPr defTabSz="932742" fontAlgn="auto">
                <a:spcBef>
                  <a:spcPts val="0"/>
                </a:spcBef>
                <a:spcAft>
                  <a:spcPts val="0"/>
                </a:spcAft>
                <a:buSzTx/>
                <a:tabLst/>
                <a:defRPr/>
              </a:pPr>
              <a:t>15</a:t>
            </a:fld>
            <a:endParaRPr lang="en-US">
              <a:solidFill>
                <a:prstClr val="black"/>
              </a:solidFill>
              <a:latin typeface="Segoe UI" pitchFamily="34" charset="0"/>
              <a:ea typeface="+mn-ea"/>
            </a:endParaRPr>
          </a:p>
        </p:txBody>
      </p:sp>
    </p:spTree>
    <p:extLst>
      <p:ext uri="{BB962C8B-B14F-4D97-AF65-F5344CB8AC3E}">
        <p14:creationId xmlns:p14="http://schemas.microsoft.com/office/powerpoint/2010/main" val="1540462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3C92B89-B99E-4503-9E40-40F0DCF3A9B2}" type="slidenum">
              <a:rPr lang="de-DE" smtClean="0"/>
              <a:t>26</a:t>
            </a:fld>
            <a:endParaRPr lang="de-DE"/>
          </a:p>
        </p:txBody>
      </p:sp>
    </p:spTree>
    <p:extLst>
      <p:ext uri="{BB962C8B-B14F-4D97-AF65-F5344CB8AC3E}">
        <p14:creationId xmlns:p14="http://schemas.microsoft.com/office/powerpoint/2010/main" val="340069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E3C92B89-B99E-4503-9E40-40F0DCF3A9B2}" type="slidenum">
              <a:rPr lang="de-DE" smtClean="0"/>
              <a:t>27</a:t>
            </a:fld>
            <a:endParaRPr lang="de-DE"/>
          </a:p>
        </p:txBody>
      </p:sp>
    </p:spTree>
    <p:extLst>
      <p:ext uri="{BB962C8B-B14F-4D97-AF65-F5344CB8AC3E}">
        <p14:creationId xmlns:p14="http://schemas.microsoft.com/office/powerpoint/2010/main" val="972691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SQL Server Connections</a:t>
            </a:r>
          </a:p>
        </p:txBody>
      </p:sp>
      <p:sp>
        <p:nvSpPr>
          <p:cNvPr id="5" name="Footer Placeholder 4"/>
          <p:cNvSpPr>
            <a:spLocks noGrp="1"/>
          </p:cNvSpPr>
          <p:nvPr>
            <p:ph type="ftr" sz="quarter" idx="11"/>
          </p:nvPr>
        </p:nvSpPr>
        <p:spPr/>
        <p:txBody>
          <a:bodyPr/>
          <a:lstStyle/>
          <a:p>
            <a:pPr>
              <a:defRPr/>
            </a:pPr>
            <a:r>
              <a:rPr lang="en-US"/>
              <a:t>Updates will be available at http://www.devconnections.com/updates/LasVegas_Fall09/SQL</a:t>
            </a:r>
          </a:p>
        </p:txBody>
      </p:sp>
      <p:sp>
        <p:nvSpPr>
          <p:cNvPr id="6" name="Slide Number Placeholder 5"/>
          <p:cNvSpPr>
            <a:spLocks noGrp="1"/>
          </p:cNvSpPr>
          <p:nvPr>
            <p:ph type="sldNum" sz="quarter" idx="12"/>
          </p:nvPr>
        </p:nvSpPr>
        <p:spPr/>
        <p:txBody>
          <a:bodyPr/>
          <a:lstStyle/>
          <a:p>
            <a:pPr>
              <a:defRPr/>
            </a:pPr>
            <a:fld id="{838B076C-0AAE-47F5-9A2B-3C682E13608E}" type="slidenum">
              <a:rPr lang="en-US" smtClean="0"/>
              <a:pPr>
                <a:defRPr/>
              </a:pPr>
              <a:t>28</a:t>
            </a:fld>
            <a:endParaRPr lang="en-US" dirty="0"/>
          </a:p>
        </p:txBody>
      </p:sp>
    </p:spTree>
    <p:extLst>
      <p:ext uri="{BB962C8B-B14F-4D97-AF65-F5344CB8AC3E}">
        <p14:creationId xmlns:p14="http://schemas.microsoft.com/office/powerpoint/2010/main" val="257544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89EF2955-7E2D-4426-8AC6-A050369AD270}" type="slidenum">
              <a:rPr lang="en-US" smtClean="0"/>
              <a:t>29</a:t>
            </a:fld>
            <a:endParaRPr lang="en-US"/>
          </a:p>
        </p:txBody>
      </p:sp>
    </p:spTree>
    <p:extLst>
      <p:ext uri="{BB962C8B-B14F-4D97-AF65-F5344CB8AC3E}">
        <p14:creationId xmlns:p14="http://schemas.microsoft.com/office/powerpoint/2010/main" val="1263661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20010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17231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70116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 Ready 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3994319-233E-40F5-BA1C-4D69D56F2C51}" type="datetime1">
              <a:rPr lang="en-US" smtClean="0"/>
              <a:t>4/24/2019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2908215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Next thing is the concept of reference data. This is very important because people want to shrink payload down because you are transporting data over network, GPRS etc..  they only send data that is very relevant. Payload might only look like sensor A, temp x. But, you need to know where this sensor maps to – in other words, where this located, which manufacturer did we get it from </a:t>
            </a:r>
            <a:r>
              <a:rPr lang="en-US" dirty="0" err="1"/>
              <a:t>etc</a:t>
            </a:r>
            <a:r>
              <a:rPr lang="en-US" dirty="0"/>
              <a:t> – in case it fails etc., So this is called reference data. This is data at rest. In ASA we let you add reference data. You can treat reference data as another stream to further augment your streaming data. Right now we only support reference data in Blobs. Can refresh these blobs @ 5 min frequency. Working actively on adding SQL. All I need to – instead of 2 streaming inputs – 1 ref data, 1 streams, Use same joins on reference data, AND augment the data before storing it. By the way, this is one of the more used features. You can refresh the blob too.</a:t>
            </a:r>
            <a:endParaRPr lang="en-US" b="1" dirty="0"/>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Build 2015</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marL="0"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4/24/2019 7:46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35</a:t>
            </a:fld>
            <a:endParaRPr lang="en-US" sz="1800" kern="0" dirty="0">
              <a:solidFill>
                <a:prstClr val="black"/>
              </a:solidFill>
            </a:endParaRPr>
          </a:p>
        </p:txBody>
      </p:sp>
    </p:spTree>
    <p:extLst>
      <p:ext uri="{BB962C8B-B14F-4D97-AF65-F5344CB8AC3E}">
        <p14:creationId xmlns:p14="http://schemas.microsoft.com/office/powerpoint/2010/main" val="911353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E3C92B89-B99E-4503-9E40-40F0DCF3A9B2}" type="slidenum">
              <a:rPr lang="de-DE" smtClean="0"/>
              <a:t>36</a:t>
            </a:fld>
            <a:endParaRPr lang="de-DE"/>
          </a:p>
        </p:txBody>
      </p:sp>
    </p:spTree>
    <p:extLst>
      <p:ext uri="{BB962C8B-B14F-4D97-AF65-F5344CB8AC3E}">
        <p14:creationId xmlns:p14="http://schemas.microsoft.com/office/powerpoint/2010/main" val="365558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Big data is generally defined by its “three Vs”: volume, velocity, and variety. Thinkers in the field have occasionally argued for adding additional “Vs” (such as veracity and value), but the classic three Vs provide a nice overview of what defines big data.</a:t>
            </a:r>
          </a:p>
          <a:p>
            <a:pPr defTabSz="950464">
              <a:spcAft>
                <a:spcPts val="346"/>
              </a:spcAft>
              <a:defRPr/>
            </a:pPr>
            <a:endParaRPr lang="en-US" dirty="0"/>
          </a:p>
          <a:p>
            <a:pPr marL="174708" indent="-174708" defTabSz="950464">
              <a:spcAft>
                <a:spcPts val="346"/>
              </a:spcAft>
              <a:buFont typeface="Wingdings" panose="05000000000000000000" pitchFamily="2" charset="2"/>
              <a:buChar char="§"/>
              <a:defRPr/>
            </a:pPr>
            <a:r>
              <a:rPr lang="en-US" dirty="0"/>
              <a:t>Volume is the “big” in big data. Current volumes of data (4 zettabytes worldwide this year and growing) dwarf anything we have had to tackle in human history.</a:t>
            </a:r>
          </a:p>
          <a:p>
            <a:pPr marL="174708" indent="-174708" defTabSz="950464">
              <a:spcAft>
                <a:spcPts val="346"/>
              </a:spcAft>
              <a:buFont typeface="Wingdings" panose="05000000000000000000" pitchFamily="2" charset="2"/>
              <a:buChar char="§"/>
              <a:defRPr/>
            </a:pPr>
            <a:r>
              <a:rPr lang="en-US" dirty="0"/>
              <a:t>Velocity refers to the rate at which big data needs to be processed. This is both a factor of how quickly new data gets created, but also that we often want to look at live data streams for fresh data, like Twitter feeds for sentiment analysis or real-time Internet of Things (IoT) sensor data streams.</a:t>
            </a:r>
          </a:p>
          <a:p>
            <a:pPr marL="174708" indent="-174708" defTabSz="950464">
              <a:spcAft>
                <a:spcPts val="346"/>
              </a:spcAft>
              <a:buFont typeface="Wingdings" panose="05000000000000000000" pitchFamily="2" charset="2"/>
              <a:buChar char="§"/>
              <a:defRPr/>
            </a:pPr>
            <a:r>
              <a:rPr lang="en-US" dirty="0"/>
              <a:t>Variety refers to unstructured (images, audio, and the like) or semi-structured (JSON documents).</a:t>
            </a:r>
          </a:p>
          <a:p>
            <a:endParaRPr lang="en-US" baseline="0" dirty="0"/>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4/24/2019 7:50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285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a complete suite of services that help you build your build your own Big Data solution – from acquiring data to transforming it into new insights and action.</a:t>
            </a:r>
          </a:p>
          <a:p>
            <a:endParaRPr lang="en-US" dirty="0"/>
          </a:p>
          <a:p>
            <a:pPr defTabSz="950464">
              <a:spcAft>
                <a:spcPts val="346"/>
              </a:spcAft>
              <a:defRPr/>
            </a:pPr>
            <a:r>
              <a:rPr lang="en-US" dirty="0"/>
              <a:t>Let’s start with your data. You need a platform with scale, simplicity, and flexibility. Azure allows you to pull together massive amounts of data through services like Event Hubs and Data Factory.</a:t>
            </a:r>
          </a:p>
          <a:p>
            <a:pPr defTabSz="950464">
              <a:spcAft>
                <a:spcPts val="346"/>
              </a:spcAft>
              <a:defRPr/>
            </a:pPr>
            <a:endParaRPr lang="en-US" dirty="0"/>
          </a:p>
          <a:p>
            <a:pPr defTabSz="950464">
              <a:spcAft>
                <a:spcPts val="346"/>
              </a:spcAft>
              <a:defRPr/>
            </a:pPr>
            <a:r>
              <a:rPr lang="en-US" dirty="0"/>
              <a:t>Your data might come from a public data source like local transportation data or it might come from sensors - thermostats that produce telemetry data every few minutes – or app performance counters that generate events every second, and mobile apps that capture telemetry for every customer’s action.  </a:t>
            </a:r>
          </a:p>
          <a:p>
            <a:pPr defTabSz="950464">
              <a:spcAft>
                <a:spcPts val="346"/>
              </a:spcAft>
              <a:defRPr/>
            </a:pPr>
            <a:endParaRPr lang="en-US" dirty="0"/>
          </a:p>
          <a:p>
            <a:pPr defTabSz="950464">
              <a:spcAft>
                <a:spcPts val="346"/>
              </a:spcAft>
              <a:defRPr/>
            </a:pPr>
            <a:r>
              <a:rPr lang="en-US" dirty="0"/>
              <a:t>Data is meaningless unless you do something with it, so chances are you’re going to want humans to take action from it, whether you express it as a new dashboard, a more intelligent app user experience, or a new algorithm that automates a process.</a:t>
            </a:r>
          </a:p>
          <a:p>
            <a:pPr defTabSz="950464">
              <a:spcAft>
                <a:spcPts val="346"/>
              </a:spcAft>
              <a:defRPr/>
            </a:pPr>
            <a:endParaRPr lang="en-US" dirty="0"/>
          </a:p>
          <a:p>
            <a:pPr defTabSz="950464">
              <a:spcAft>
                <a:spcPts val="346"/>
              </a:spcAft>
              <a:defRPr/>
            </a:pPr>
            <a:r>
              <a:rPr lang="en-US" dirty="0"/>
              <a:t>There are entire suites of tools in the cloud that allow you to ingest data, store data, analyze data, visualize data, and act on insights from data</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50409" rtl="0" eaLnBrk="1" fontAlgn="auto" latinLnBrk="0" hangingPunct="1">
                <a:lnSpc>
                  <a:spcPct val="100000"/>
                </a:lnSpc>
                <a:spcBef>
                  <a:spcPts val="0"/>
                </a:spcBef>
                <a:spcAft>
                  <a:spcPts val="0"/>
                </a:spcAft>
                <a:buClrTx/>
                <a:buSzTx/>
                <a:buFontTx/>
                <a:buNone/>
                <a:tabLst/>
                <a:defRPr/>
              </a:pPr>
              <a:t>4/24/2019 7:52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5040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rPr>
              <a:pPr marL="0" marR="0" lvl="0" indent="0" algn="r" defTabSz="950409"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896546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4/24/2019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0055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6475E795-871F-4DF6-8C81-9DADAF9D1C7D}" type="slidenum">
              <a:rPr lang="en-US" smtClean="0"/>
              <a:t>21</a:t>
            </a:fld>
            <a:endParaRPr lang="en-US"/>
          </a:p>
        </p:txBody>
      </p:sp>
    </p:spTree>
    <p:extLst>
      <p:ext uri="{BB962C8B-B14F-4D97-AF65-F5344CB8AC3E}">
        <p14:creationId xmlns:p14="http://schemas.microsoft.com/office/powerpoint/2010/main" val="3849744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6475E795-871F-4DF6-8C81-9DADAF9D1C7D}" type="slidenum">
              <a:rPr lang="en-US" smtClean="0"/>
              <a:t>22</a:t>
            </a:fld>
            <a:endParaRPr lang="en-US"/>
          </a:p>
        </p:txBody>
      </p:sp>
    </p:spTree>
    <p:extLst>
      <p:ext uri="{BB962C8B-B14F-4D97-AF65-F5344CB8AC3E}">
        <p14:creationId xmlns:p14="http://schemas.microsoft.com/office/powerpoint/2010/main" val="990520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E3C92B89-B99E-4503-9E40-40F0DCF3A9B2}" type="slidenum">
              <a:rPr lang="de-DE" smtClean="0"/>
              <a:t>23</a:t>
            </a:fld>
            <a:endParaRPr lang="de-DE"/>
          </a:p>
        </p:txBody>
      </p:sp>
    </p:spTree>
    <p:extLst>
      <p:ext uri="{BB962C8B-B14F-4D97-AF65-F5344CB8AC3E}">
        <p14:creationId xmlns:p14="http://schemas.microsoft.com/office/powerpoint/2010/main" val="3432430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E3C92B89-B99E-4503-9E40-40F0DCF3A9B2}" type="slidenum">
              <a:rPr lang="de-DE" smtClean="0"/>
              <a:t>24</a:t>
            </a:fld>
            <a:endParaRPr lang="de-DE"/>
          </a:p>
        </p:txBody>
      </p:sp>
    </p:spTree>
    <p:extLst>
      <p:ext uri="{BB962C8B-B14F-4D97-AF65-F5344CB8AC3E}">
        <p14:creationId xmlns:p14="http://schemas.microsoft.com/office/powerpoint/2010/main" val="147104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lgn="r" rtl="0"/>
            <a:fld id="{A4714546-511D-4669-918E-ADEEFB46430C}" type="slidenum">
              <a:rPr lang="en-US">
                <a:solidFill>
                  <a:prstClr val="black"/>
                </a:solidFill>
                <a:latin typeface="Calibri"/>
              </a:rPr>
              <a:pPr algn="r" rtl="0"/>
              <a:t>25</a:t>
            </a:fld>
            <a:endParaRPr lang="en-US" dirty="0">
              <a:solidFill>
                <a:prstClr val="black"/>
              </a:solidFill>
              <a:latin typeface="Calibri"/>
            </a:endParaRPr>
          </a:p>
        </p:txBody>
      </p:sp>
      <p:sp>
        <p:nvSpPr>
          <p:cNvPr id="5" name="Header Placeholder 4"/>
          <p:cNvSpPr>
            <a:spLocks noGrp="1"/>
          </p:cNvSpPr>
          <p:nvPr>
            <p:ph type="hdr" sz="quarter" idx="11"/>
          </p:nvPr>
        </p:nvSpPr>
        <p:spPr/>
        <p:txBody>
          <a:bodyPr/>
          <a:lstStyle/>
          <a:p>
            <a:pPr>
              <a:defRPr/>
            </a:pPr>
            <a:r>
              <a:rPr lang="en-US" dirty="0"/>
              <a:t>CEP Platform from Microsoft -  Overview</a:t>
            </a:r>
          </a:p>
        </p:txBody>
      </p:sp>
    </p:spTree>
    <p:extLst>
      <p:ext uri="{BB962C8B-B14F-4D97-AF65-F5344CB8AC3E}">
        <p14:creationId xmlns:p14="http://schemas.microsoft.com/office/powerpoint/2010/main" val="414914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Abschnitts-&#10;überschrif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623888" y="1709738"/>
            <a:ext cx="7886700" cy="2852737"/>
          </a:xfrm>
        </p:spPr>
        <p:txBody>
          <a:bodyPr anchor="b"/>
          <a:lstStyle>
            <a:lvl1pPr>
              <a:defRPr sz="6000"/>
            </a:lvl1pPr>
          </a:lstStyle>
          <a:p>
            <a:r>
              <a:rPr lang="de-DE"/>
              <a:t>Titelmasterformat durch Klicken bearbeiten</a:t>
            </a:r>
            <a:endParaRPr lang="de-DE" dirty="0"/>
          </a:p>
        </p:txBody>
      </p:sp>
      <p:sp>
        <p:nvSpPr>
          <p:cNvPr id="3" name="Text Placeholder 2">
            <a:extLst/>
          </p:cNvPr>
          <p:cNvSpPr>
            <a:spLocks noGrp="1"/>
          </p:cNvSpPr>
          <p:nvPr>
            <p:ph type="body" idx="1"/>
          </p:nvPr>
        </p:nvSpPr>
        <p:spPr>
          <a:xfrm>
            <a:off x="623888" y="4589463"/>
            <a:ext cx="7886700" cy="1500187"/>
          </a:xfrm>
        </p:spPr>
        <p:txBody>
          <a:bodyPr/>
          <a:lstStyle>
            <a:lvl1pPr marL="0" indent="0">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Formatvorlagen des Textmasters bearbeiten</a:t>
            </a:r>
          </a:p>
        </p:txBody>
      </p:sp>
    </p:spTree>
    <p:extLst>
      <p:ext uri="{BB962C8B-B14F-4D97-AF65-F5344CB8AC3E}">
        <p14:creationId xmlns:p14="http://schemas.microsoft.com/office/powerpoint/2010/main" val="138927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w/ MS logo">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DCE9A68-61C1-4D85-878F-B1260533FD58}"/>
              </a:ext>
            </a:extLst>
          </p:cNvPr>
          <p:cNvSpPr>
            <a:spLocks noChangeArrowheads="1"/>
          </p:cNvSpPr>
          <p:nvPr/>
        </p:nvSpPr>
        <p:spPr bwMode="auto">
          <a:xfrm>
            <a:off x="8375650" y="6551613"/>
            <a:ext cx="6524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de-DE" altLang="en-US" sz="900">
                <a:solidFill>
                  <a:srgbClr val="6F6F6E"/>
                </a:solidFill>
                <a:latin typeface="Segoe UI Semilight" panose="020B0402040204020203" pitchFamily="34" charset="0"/>
                <a:cs typeface="Segoe UI Semilight" panose="020B0402040204020203" pitchFamily="34" charset="0"/>
              </a:rPr>
              <a:t>Seite </a:t>
            </a:r>
            <a:fld id="{315AA6DB-C0E9-4937-BF51-C590E6B9FC88}" type="slidenum">
              <a:rPr lang="de-DE" altLang="en-US" sz="900" smtClean="0">
                <a:solidFill>
                  <a:srgbClr val="6F6F6E"/>
                </a:solidFill>
                <a:latin typeface="Segoe UI Semilight" panose="020B0402040204020203" pitchFamily="34" charset="0"/>
                <a:cs typeface="Segoe UI Semilight" panose="020B0402040204020203" pitchFamily="34" charset="0"/>
              </a:rPr>
              <a:pPr eaLnBrk="1" hangingPunct="1">
                <a:defRPr/>
              </a:pPr>
              <a:t>‹Nr.›</a:t>
            </a:fld>
            <a:r>
              <a:rPr lang="de-DE" altLang="en-US" sz="900">
                <a:solidFill>
                  <a:srgbClr val="6F6F6E"/>
                </a:solidFill>
                <a:latin typeface="Segoe UI Semilight" panose="020B0402040204020203" pitchFamily="34" charset="0"/>
                <a:cs typeface="Segoe UI Semilight" panose="020B0402040204020203" pitchFamily="34" charset="0"/>
              </a:rPr>
              <a:t> </a:t>
            </a:r>
            <a:endParaRPr lang="de-DE" altLang="de-DE" sz="900">
              <a:latin typeface="Segoe UI Semilight" panose="020B0402040204020203" pitchFamily="34" charset="0"/>
              <a:cs typeface="Segoe UI Semilight" panose="020B0402040204020203" pitchFamily="34" charset="0"/>
            </a:endParaRPr>
          </a:p>
        </p:txBody>
      </p:sp>
      <p:sp>
        <p:nvSpPr>
          <p:cNvPr id="2" name="Rectangle 3"/>
          <p:cNvSpPr>
            <a:spLocks noGrp="1" noChangeArrowheads="1"/>
          </p:cNvSpPr>
          <p:nvPr>
            <p:ph idx="1"/>
          </p:nvPr>
        </p:nvSpPr>
        <p:spPr bwMode="auto">
          <a:xfrm>
            <a:off x="323850" y="1989138"/>
            <a:ext cx="843915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de-DE" altLang="de-DE"/>
              <a:t>Formatvorlagen des Textmasters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de-DE" altLang="de-DE" dirty="0"/>
          </a:p>
        </p:txBody>
      </p:sp>
      <p:sp>
        <p:nvSpPr>
          <p:cNvPr id="5" name="Titel 4"/>
          <p:cNvSpPr>
            <a:spLocks noGrp="1"/>
          </p:cNvSpPr>
          <p:nvPr>
            <p:ph type="title"/>
          </p:nvPr>
        </p:nvSpPr>
        <p:spPr>
          <a:xfrm>
            <a:off x="323850" y="365125"/>
            <a:ext cx="6076950" cy="854075"/>
          </a:xfrm>
          <a:prstGeom prst="rect">
            <a:avLst/>
          </a:prstGeom>
        </p:spPr>
        <p:txBody>
          <a:bodyPr/>
          <a:lstStyle>
            <a:lvl1pPr>
              <a:defRPr>
                <a:solidFill>
                  <a:schemeClr val="accent1"/>
                </a:solidFill>
              </a:defRPr>
            </a:lvl1pPr>
          </a:lstStyle>
          <a:p>
            <a:r>
              <a:rPr lang="de-DE"/>
              <a:t>Titelmasterformat durch Klicken bearbeiten</a:t>
            </a:r>
          </a:p>
        </p:txBody>
      </p:sp>
    </p:spTree>
    <p:extLst>
      <p:ext uri="{BB962C8B-B14F-4D97-AF65-F5344CB8AC3E}">
        <p14:creationId xmlns:p14="http://schemas.microsoft.com/office/powerpoint/2010/main" val="185330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DD22E65-838C-4D09-BD82-241915432A02}"/>
              </a:ext>
            </a:extLst>
          </p:cNvPr>
          <p:cNvSpPr>
            <a:spLocks noChangeArrowheads="1"/>
          </p:cNvSpPr>
          <p:nvPr/>
        </p:nvSpPr>
        <p:spPr bwMode="auto">
          <a:xfrm>
            <a:off x="8375650" y="6551613"/>
            <a:ext cx="6524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de-DE" altLang="en-US" sz="900">
                <a:solidFill>
                  <a:srgbClr val="6F6F6E"/>
                </a:solidFill>
                <a:latin typeface="Segoe UI Semilight" panose="020B0402040204020203" pitchFamily="34" charset="0"/>
                <a:cs typeface="Segoe UI Semilight" panose="020B0402040204020203" pitchFamily="34" charset="0"/>
              </a:rPr>
              <a:t>Seite </a:t>
            </a:r>
            <a:fld id="{1035671C-3B0A-4925-B4B9-87D6440B83DC}" type="slidenum">
              <a:rPr lang="de-DE" altLang="en-US" sz="900" smtClean="0">
                <a:solidFill>
                  <a:srgbClr val="6F6F6E"/>
                </a:solidFill>
                <a:latin typeface="Segoe UI Semilight" panose="020B0402040204020203" pitchFamily="34" charset="0"/>
                <a:cs typeface="Segoe UI Semilight" panose="020B0402040204020203" pitchFamily="34" charset="0"/>
              </a:rPr>
              <a:pPr eaLnBrk="1" hangingPunct="1">
                <a:defRPr/>
              </a:pPr>
              <a:t>‹Nr.›</a:t>
            </a:fld>
            <a:r>
              <a:rPr lang="de-DE" altLang="en-US" sz="900">
                <a:solidFill>
                  <a:srgbClr val="6F6F6E"/>
                </a:solidFill>
                <a:latin typeface="Segoe UI Semilight" panose="020B0402040204020203" pitchFamily="34" charset="0"/>
                <a:cs typeface="Segoe UI Semilight" panose="020B0402040204020203" pitchFamily="34" charset="0"/>
              </a:rPr>
              <a:t> </a:t>
            </a:r>
            <a:endParaRPr lang="de-DE" altLang="de-DE" sz="900">
              <a:latin typeface="Segoe UI Semilight" panose="020B0402040204020203" pitchFamily="34" charset="0"/>
              <a:cs typeface="Segoe UI Semilight" panose="020B0402040204020203" pitchFamily="34" charset="0"/>
            </a:endParaRPr>
          </a:p>
        </p:txBody>
      </p:sp>
      <p:sp>
        <p:nvSpPr>
          <p:cNvPr id="3" name="Text Placeholder 2"/>
          <p:cNvSpPr>
            <a:spLocks noGrp="1"/>
          </p:cNvSpPr>
          <p:nvPr>
            <p:ph type="body" sz="quarter" idx="10"/>
          </p:nvPr>
        </p:nvSpPr>
        <p:spPr>
          <a:xfrm>
            <a:off x="438150" y="1435497"/>
            <a:ext cx="8263890" cy="2308324"/>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6272131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able Slide">
    <p:spTree>
      <p:nvGrpSpPr>
        <p:cNvPr id="1" name=""/>
        <p:cNvGrpSpPr/>
        <p:nvPr/>
      </p:nvGrpSpPr>
      <p:grpSpPr>
        <a:xfrm>
          <a:off x="0" y="0"/>
          <a:ext cx="0" cy="0"/>
          <a:chOff x="0" y="0"/>
          <a:chExt cx="0" cy="0"/>
        </a:xfrm>
      </p:grpSpPr>
      <p:sp>
        <p:nvSpPr>
          <p:cNvPr id="5" name="Table Placeholder 4"/>
          <p:cNvSpPr>
            <a:spLocks noGrp="1"/>
          </p:cNvSpPr>
          <p:nvPr>
            <p:ph type="tbl" sz="quarter" idx="13"/>
          </p:nvPr>
        </p:nvSpPr>
        <p:spPr>
          <a:xfrm>
            <a:off x="635674" y="1348913"/>
            <a:ext cx="7981950" cy="4354513"/>
          </a:xfrm>
        </p:spPr>
        <p:txBody>
          <a:bodyPr rtlCol="0">
            <a:noAutofit/>
          </a:bodyPr>
          <a:lstStyle/>
          <a:p>
            <a:pPr lvl="0"/>
            <a:endParaRPr lang="en-US" noProof="0"/>
          </a:p>
        </p:txBody>
      </p:sp>
      <p:sp>
        <p:nvSpPr>
          <p:cNvPr id="8" name="Title Placeholder 1"/>
          <p:cNvSpPr>
            <a:spLocks noGrp="1"/>
          </p:cNvSpPr>
          <p:nvPr>
            <p:ph type="title"/>
          </p:nvPr>
        </p:nvSpPr>
        <p:spPr>
          <a:xfrm>
            <a:off x="361081" y="254674"/>
            <a:ext cx="8462018" cy="533633"/>
          </a:xfrm>
          <a:prstGeom prst="rect">
            <a:avLst/>
          </a:prstGeom>
        </p:spPr>
        <p:txBody>
          <a:bodyPr rtlCol="0">
            <a:noAutofit/>
          </a:bodyPr>
          <a:lstStyle/>
          <a:p>
            <a:r>
              <a:rPr lang="en-CA"/>
              <a:t>Click to edit Master title style</a:t>
            </a:r>
            <a:endParaRPr lang="en-US" dirty="0"/>
          </a:p>
        </p:txBody>
      </p:sp>
      <p:sp>
        <p:nvSpPr>
          <p:cNvPr id="7" name="Footer Placeholder 4"/>
          <p:cNvSpPr>
            <a:spLocks noGrp="1"/>
          </p:cNvSpPr>
          <p:nvPr>
            <p:ph type="ftr" sz="quarter" idx="11"/>
          </p:nvPr>
        </p:nvSpPr>
        <p:spPr>
          <a:xfrm>
            <a:off x="2562225" y="6427788"/>
            <a:ext cx="6062663" cy="365125"/>
          </a:xfrm>
        </p:spPr>
        <p:txBody>
          <a:bodyPr/>
          <a:lstStyle>
            <a:lvl1pPr algn="r">
              <a:defRPr sz="1200">
                <a:solidFill>
                  <a:schemeClr val="tx1"/>
                </a:solidFill>
              </a:defRPr>
            </a:lvl1pPr>
          </a:lstStyle>
          <a:p>
            <a:pPr>
              <a:defRPr/>
            </a:pPr>
            <a:r>
              <a:rPr lang="en-US" dirty="0"/>
              <a:t>Machine Learning Keynote Version</a:t>
            </a:r>
          </a:p>
        </p:txBody>
      </p:sp>
      <p:sp>
        <p:nvSpPr>
          <p:cNvPr id="9" name="Slide Number Placeholder 5"/>
          <p:cNvSpPr>
            <a:spLocks noGrp="1"/>
          </p:cNvSpPr>
          <p:nvPr>
            <p:ph type="sldNum" sz="quarter" idx="4"/>
          </p:nvPr>
        </p:nvSpPr>
        <p:spPr>
          <a:xfrm>
            <a:off x="8629650" y="6427788"/>
            <a:ext cx="377825" cy="365125"/>
          </a:xfrm>
          <a:prstGeom prst="rect">
            <a:avLst/>
          </a:prstGeom>
        </p:spPr>
        <p:txBody>
          <a:bodyPr vert="horz" wrap="square" lIns="91440" tIns="45720" rIns="91440" bIns="45720" numCol="1" anchor="ctr" anchorCtr="0" compatLnSpc="1">
            <a:prstTxWarp prst="textNoShape">
              <a:avLst/>
            </a:prstTxWarp>
          </a:bodyPr>
          <a:lstStyle>
            <a:lvl1pPr algn="ctr">
              <a:defRPr sz="1000">
                <a:solidFill>
                  <a:schemeClr val="tx1"/>
                </a:solidFill>
              </a:defRPr>
            </a:lvl1pPr>
          </a:lstStyle>
          <a:p>
            <a:pPr>
              <a:defRPr/>
            </a:pPr>
            <a:fld id="{032810DB-6D0D-6546-9933-38ADD1A5F8A4}" type="slidenum">
              <a:rPr lang="en-US" smtClean="0"/>
              <a:pPr>
                <a:defRPr/>
              </a:pPr>
              <a:t>‹Nr.›</a:t>
            </a:fld>
            <a:endParaRPr lang="en-US" dirty="0"/>
          </a:p>
        </p:txBody>
      </p:sp>
      <p:sp>
        <p:nvSpPr>
          <p:cNvPr id="6" name="Rectangle 5"/>
          <p:cNvSpPr/>
          <p:nvPr userDrawn="1"/>
        </p:nvSpPr>
        <p:spPr>
          <a:xfrm>
            <a:off x="398761" y="6054768"/>
            <a:ext cx="1457540" cy="608454"/>
          </a:xfrm>
          <a:prstGeom prst="rect">
            <a:avLst/>
          </a:prstGeom>
          <a:ln>
            <a:solidFill>
              <a:schemeClr val="bg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SG"/>
          </a:p>
        </p:txBody>
      </p:sp>
    </p:spTree>
    <p:extLst>
      <p:ext uri="{BB962C8B-B14F-4D97-AF65-F5344CB8AC3E}">
        <p14:creationId xmlns:p14="http://schemas.microsoft.com/office/powerpoint/2010/main" val="327410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10" name="Content Placeholder 10"/>
          <p:cNvSpPr>
            <a:spLocks noGrp="1"/>
          </p:cNvSpPr>
          <p:nvPr>
            <p:ph sz="quarter" idx="14"/>
          </p:nvPr>
        </p:nvSpPr>
        <p:spPr>
          <a:xfrm>
            <a:off x="468314" y="1513934"/>
            <a:ext cx="8207374" cy="4003300"/>
          </a:xfrm>
          <a:prstGeom prst="rect">
            <a:avLst/>
          </a:prstGeom>
        </p:spPr>
        <p:txBody>
          <a:bodyPr vert="horz" lIns="0" tIns="0" rIns="0" bIns="0"/>
          <a:lstStyle>
            <a:lvl1pPr marL="0" indent="0">
              <a:buNone/>
              <a:defRPr sz="2100" b="1">
                <a:latin typeface="+mn-lt"/>
              </a:defRPr>
            </a:lvl1pPr>
            <a:lvl2pPr marL="237600" indent="-212400">
              <a:buFont typeface="Arial"/>
              <a:buChar char="•"/>
              <a:defRPr sz="2000">
                <a:latin typeface="+mn-lt"/>
              </a:defRPr>
            </a:lvl2pPr>
            <a:lvl3pPr marL="460800" indent="-230400">
              <a:buFont typeface="Lucida Grande"/>
              <a:buChar char="-"/>
              <a:defRPr sz="1600" i="1">
                <a:latin typeface="+mn-lt"/>
                <a:cs typeface="Georgia"/>
              </a:defRPr>
            </a:lvl3pPr>
            <a:lvl4pPr marL="792000" indent="-194400">
              <a:buFont typeface="Arial"/>
              <a:buChar char="•"/>
              <a:defRPr sz="1400" baseline="0">
                <a:latin typeface="+mn-lt"/>
              </a:defRPr>
            </a:lvl4pPr>
            <a:lvl5pPr marL="1087200" indent="-228600">
              <a:buFont typeface="Courier New"/>
              <a:buChar char="o"/>
              <a:defRPr sz="1300" baseline="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i-FI" dirty="0"/>
          </a:p>
        </p:txBody>
      </p:sp>
    </p:spTree>
    <p:extLst>
      <p:ext uri="{BB962C8B-B14F-4D97-AF65-F5344CB8AC3E}">
        <p14:creationId xmlns:p14="http://schemas.microsoft.com/office/powerpoint/2010/main" val="296502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DD45BB-031E-4E5B-BC79-44D290C71C18}" type="datetimeFigureOut">
              <a:rPr lang="en-US" smtClean="0"/>
              <a:t>4/24/2019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25290F-351C-4FE1-B136-EF6753D98D45}" type="slidenum">
              <a:rPr lang="en-US" smtClean="0"/>
              <a:t>‹Nr.›</a:t>
            </a:fld>
            <a:endParaRPr lang="en-US"/>
          </a:p>
        </p:txBody>
      </p:sp>
    </p:spTree>
    <p:extLst>
      <p:ext uri="{BB962C8B-B14F-4D97-AF65-F5344CB8AC3E}">
        <p14:creationId xmlns:p14="http://schemas.microsoft.com/office/powerpoint/2010/main" val="84796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402239AA-4C8D-4BD8-9AC0-1C4F9E79F8F5}"/>
              </a:ext>
            </a:extLst>
          </p:cNvPr>
          <p:cNvSpPr>
            <a:spLocks noGrp="1" noChangeArrowheads="1"/>
          </p:cNvSpPr>
          <p:nvPr>
            <p:ph type="body" idx="1"/>
          </p:nvPr>
        </p:nvSpPr>
        <p:spPr bwMode="auto">
          <a:xfrm>
            <a:off x="323850" y="1989138"/>
            <a:ext cx="8439150" cy="410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pic>
        <p:nvPicPr>
          <p:cNvPr id="1027" name="Picture 8" descr="HS_Logo_neg">
            <a:extLst>
              <a:ext uri="{FF2B5EF4-FFF2-40B4-BE49-F238E27FC236}">
                <a16:creationId xmlns:a16="http://schemas.microsoft.com/office/drawing/2014/main" id="{055EB357-7364-4B76-A4BA-C7BCA20D227D}"/>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5886450" y="323850"/>
            <a:ext cx="2913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hteck 14">
            <a:extLst>
              <a:ext uri="{FF2B5EF4-FFF2-40B4-BE49-F238E27FC236}">
                <a16:creationId xmlns:a16="http://schemas.microsoft.com/office/drawing/2014/main" id="{7F8A18D9-3C7E-412E-A64D-797985B3ED2A}"/>
              </a:ext>
            </a:extLst>
          </p:cNvPr>
          <p:cNvSpPr>
            <a:spLocks noChangeArrowheads="1"/>
          </p:cNvSpPr>
          <p:nvPr/>
        </p:nvSpPr>
        <p:spPr bwMode="auto">
          <a:xfrm>
            <a:off x="34925" y="6475413"/>
            <a:ext cx="7345363" cy="373062"/>
          </a:xfrm>
          <a:prstGeom prst="rect">
            <a:avLst/>
          </a:prstGeom>
          <a:noFill/>
          <a:ln>
            <a:noFill/>
          </a:ln>
          <a:extLst/>
        </p:spPr>
        <p:txBody>
          <a:bodyPr lIns="108000" tIns="108000" rIns="108000" bIns="108000"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defRPr/>
            </a:pPr>
            <a:r>
              <a:rPr lang="de-DE" altLang="de-DE" sz="1000" dirty="0"/>
              <a:t>© Technische Hochschule Rosenheim</a:t>
            </a:r>
          </a:p>
        </p:txBody>
      </p:sp>
      <p:pic>
        <p:nvPicPr>
          <p:cNvPr id="1029" name="Picture 7">
            <a:extLst>
              <a:ext uri="{FF2B5EF4-FFF2-40B4-BE49-F238E27FC236}">
                <a16:creationId xmlns:a16="http://schemas.microsoft.com/office/drawing/2014/main" id="{86BB158C-8518-4F03-8010-55B80F734449}"/>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605588" y="323850"/>
            <a:ext cx="2327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900F3AC2-9928-4991-8A07-D28E8003FB53}"/>
              </a:ext>
            </a:extLst>
          </p:cNvPr>
          <p:cNvSpPr>
            <a:spLocks noChangeArrowheads="1"/>
          </p:cNvSpPr>
          <p:nvPr userDrawn="1"/>
        </p:nvSpPr>
        <p:spPr bwMode="auto">
          <a:xfrm>
            <a:off x="8375650" y="6551613"/>
            <a:ext cx="652463"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de-DE" altLang="en-US" sz="900">
                <a:solidFill>
                  <a:srgbClr val="6F6F6E"/>
                </a:solidFill>
                <a:latin typeface="Segoe UI Semilight" panose="020B0402040204020203" pitchFamily="34" charset="0"/>
                <a:cs typeface="Segoe UI Semilight" panose="020B0402040204020203" pitchFamily="34" charset="0"/>
              </a:rPr>
              <a:t>Seite </a:t>
            </a:r>
            <a:fld id="{3E60D072-0AEA-4EDB-8BAA-AE65E6F7BAA3}" type="slidenum">
              <a:rPr lang="de-DE" altLang="en-US" sz="900" smtClean="0">
                <a:solidFill>
                  <a:srgbClr val="6F6F6E"/>
                </a:solidFill>
                <a:latin typeface="Segoe UI Semilight" panose="020B0402040204020203" pitchFamily="34" charset="0"/>
                <a:cs typeface="Segoe UI Semilight" panose="020B0402040204020203" pitchFamily="34" charset="0"/>
              </a:rPr>
              <a:pPr eaLnBrk="1" hangingPunct="1">
                <a:defRPr/>
              </a:pPr>
              <a:t>‹Nr.›</a:t>
            </a:fld>
            <a:r>
              <a:rPr lang="de-DE" altLang="en-US" sz="900">
                <a:solidFill>
                  <a:srgbClr val="6F6F6E"/>
                </a:solidFill>
                <a:latin typeface="Segoe UI Semilight" panose="020B0402040204020203" pitchFamily="34" charset="0"/>
                <a:cs typeface="Segoe UI Semilight" panose="020B0402040204020203" pitchFamily="34" charset="0"/>
              </a:rPr>
              <a:t> </a:t>
            </a:r>
            <a:endParaRPr lang="de-DE" altLang="de-DE" sz="900">
              <a:latin typeface="Segoe UI Semilight" panose="020B0402040204020203" pitchFamily="34" charset="0"/>
              <a:cs typeface="Segoe UI Semilight" panose="020B0402040204020203" pitchFamily="34" charset="0"/>
            </a:endParaRPr>
          </a:p>
        </p:txBody>
      </p:sp>
    </p:spTree>
  </p:cSld>
  <p:clrMap bg1="lt1" tx1="dk1" bg2="lt2" tx2="dk2" accent1="accent1" accent2="accent2" accent3="accent3" accent4="accent4" accent5="accent5" accent6="accent6" hlink="hlink" folHlink="folHlink"/>
  <p:sldLayoutIdLst>
    <p:sldLayoutId id="2147483772" r:id="rId1"/>
    <p:sldLayoutId id="2147483776" r:id="rId2"/>
    <p:sldLayoutId id="2147483781" r:id="rId3"/>
    <p:sldLayoutId id="2147483795" r:id="rId4"/>
    <p:sldLayoutId id="2147483797" r:id="rId5"/>
    <p:sldLayoutId id="2147483798" r:id="rId6"/>
  </p:sldLayoutIdLst>
  <p:txStyles>
    <p:titleStyle>
      <a:lvl1pPr algn="l" rtl="0" eaLnBrk="0" fontAlgn="base" hangingPunct="0">
        <a:spcBef>
          <a:spcPct val="0"/>
        </a:spcBef>
        <a:spcAft>
          <a:spcPct val="0"/>
        </a:spcAft>
        <a:defRPr sz="2400" b="1">
          <a:solidFill>
            <a:srgbClr val="6F6F6E"/>
          </a:solidFill>
          <a:latin typeface="+mj-lt"/>
          <a:ea typeface="+mj-ea"/>
          <a:cs typeface="+mj-cs"/>
        </a:defRPr>
      </a:lvl1pPr>
      <a:lvl2pPr algn="l" rtl="0" eaLnBrk="0" fontAlgn="base" hangingPunct="0">
        <a:spcBef>
          <a:spcPct val="0"/>
        </a:spcBef>
        <a:spcAft>
          <a:spcPct val="0"/>
        </a:spcAft>
        <a:defRPr sz="2400" b="1">
          <a:solidFill>
            <a:srgbClr val="6F6F6E"/>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b="1">
          <a:solidFill>
            <a:srgbClr val="6F6F6E"/>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b="1">
          <a:solidFill>
            <a:srgbClr val="6F6F6E"/>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b="1">
          <a:solidFill>
            <a:srgbClr val="6F6F6E"/>
          </a:solidFill>
          <a:latin typeface="Arial" charset="0"/>
          <a:ea typeface="ＭＳ Ｐゴシック" charset="-128"/>
          <a:cs typeface="ＭＳ Ｐゴシック" charset="-128"/>
        </a:defRPr>
      </a:lvl5pPr>
      <a:lvl6pPr marL="457200" algn="l" rtl="0" eaLnBrk="1" fontAlgn="base" hangingPunct="1">
        <a:lnSpc>
          <a:spcPts val="4500"/>
        </a:lnSpc>
        <a:spcBef>
          <a:spcPct val="0"/>
        </a:spcBef>
        <a:spcAft>
          <a:spcPct val="0"/>
        </a:spcAft>
        <a:defRPr sz="3800" b="1">
          <a:solidFill>
            <a:schemeClr val="bg1"/>
          </a:solidFill>
          <a:latin typeface="Arial" charset="0"/>
          <a:ea typeface="ＭＳ Ｐゴシック" charset="-128"/>
          <a:cs typeface="ＭＳ Ｐゴシック" charset="-128"/>
        </a:defRPr>
      </a:lvl6pPr>
      <a:lvl7pPr marL="914400" algn="l" rtl="0" eaLnBrk="1" fontAlgn="base" hangingPunct="1">
        <a:lnSpc>
          <a:spcPts val="4500"/>
        </a:lnSpc>
        <a:spcBef>
          <a:spcPct val="0"/>
        </a:spcBef>
        <a:spcAft>
          <a:spcPct val="0"/>
        </a:spcAft>
        <a:defRPr sz="3800" b="1">
          <a:solidFill>
            <a:schemeClr val="bg1"/>
          </a:solidFill>
          <a:latin typeface="Arial" charset="0"/>
          <a:ea typeface="ＭＳ Ｐゴシック" charset="-128"/>
          <a:cs typeface="ＭＳ Ｐゴシック" charset="-128"/>
        </a:defRPr>
      </a:lvl7pPr>
      <a:lvl8pPr marL="1371600" algn="l" rtl="0" eaLnBrk="1" fontAlgn="base" hangingPunct="1">
        <a:lnSpc>
          <a:spcPts val="4500"/>
        </a:lnSpc>
        <a:spcBef>
          <a:spcPct val="0"/>
        </a:spcBef>
        <a:spcAft>
          <a:spcPct val="0"/>
        </a:spcAft>
        <a:defRPr sz="3800" b="1">
          <a:solidFill>
            <a:schemeClr val="bg1"/>
          </a:solidFill>
          <a:latin typeface="Arial" charset="0"/>
          <a:ea typeface="ＭＳ Ｐゴシック" charset="-128"/>
          <a:cs typeface="ＭＳ Ｐゴシック" charset="-128"/>
        </a:defRPr>
      </a:lvl8pPr>
      <a:lvl9pPr marL="1828800" algn="l" rtl="0" eaLnBrk="1" fontAlgn="base" hangingPunct="1">
        <a:lnSpc>
          <a:spcPts val="4500"/>
        </a:lnSpc>
        <a:spcBef>
          <a:spcPct val="0"/>
        </a:spcBef>
        <a:spcAft>
          <a:spcPct val="0"/>
        </a:spcAft>
        <a:defRPr sz="3800" b="1">
          <a:solidFill>
            <a:schemeClr val="bg1"/>
          </a:solidFill>
          <a:latin typeface="Arial" charset="0"/>
          <a:ea typeface="ＭＳ Ｐゴシック" charset="-128"/>
          <a:cs typeface="ＭＳ Ｐゴシック" charset="-128"/>
        </a:defRPr>
      </a:lvl9pPr>
    </p:titleStyle>
    <p:bodyStyle>
      <a:lvl1pPr marL="101600" indent="-101600" algn="l" rtl="0" eaLnBrk="0" fontAlgn="base" hangingPunct="0">
        <a:lnSpc>
          <a:spcPts val="2000"/>
        </a:lnSpc>
        <a:spcBef>
          <a:spcPct val="0"/>
        </a:spcBef>
        <a:spcAft>
          <a:spcPct val="0"/>
        </a:spcAft>
        <a:buFont typeface="Times" panose="02020603050405020304" pitchFamily="18" charset="0"/>
        <a:buChar char="•"/>
        <a:defRPr sz="1400">
          <a:solidFill>
            <a:schemeClr val="tx1"/>
          </a:solidFill>
          <a:latin typeface="+mn-lt"/>
          <a:ea typeface="+mn-ea"/>
          <a:cs typeface="+mn-cs"/>
        </a:defRPr>
      </a:lvl1pPr>
      <a:lvl2pPr marL="381000" indent="-88900" algn="l" rtl="0" eaLnBrk="0" fontAlgn="base" hangingPunct="0">
        <a:lnSpc>
          <a:spcPts val="2000"/>
        </a:lnSpc>
        <a:spcBef>
          <a:spcPct val="0"/>
        </a:spcBef>
        <a:spcAft>
          <a:spcPct val="0"/>
        </a:spcAft>
        <a:buFont typeface="Times" panose="02020603050405020304" pitchFamily="18" charset="0"/>
        <a:buChar char="•"/>
        <a:defRPr sz="1400">
          <a:solidFill>
            <a:schemeClr val="tx1"/>
          </a:solidFill>
          <a:latin typeface="+mn-lt"/>
          <a:ea typeface="+mn-ea"/>
        </a:defRPr>
      </a:lvl2pPr>
      <a:lvl3pPr marL="673100" indent="-101600" algn="l" rtl="0" eaLnBrk="0" fontAlgn="base" hangingPunct="0">
        <a:lnSpc>
          <a:spcPts val="2000"/>
        </a:lnSpc>
        <a:spcBef>
          <a:spcPct val="0"/>
        </a:spcBef>
        <a:spcAft>
          <a:spcPct val="0"/>
        </a:spcAft>
        <a:buFont typeface="Times" panose="02020603050405020304" pitchFamily="18" charset="0"/>
        <a:buChar char="•"/>
        <a:defRPr sz="1400">
          <a:solidFill>
            <a:schemeClr val="tx1"/>
          </a:solidFill>
          <a:latin typeface="+mn-lt"/>
          <a:ea typeface="+mn-ea"/>
        </a:defRPr>
      </a:lvl3pPr>
      <a:lvl4pPr marL="952500" indent="-88900" algn="l" rtl="0" eaLnBrk="0" fontAlgn="base" hangingPunct="0">
        <a:lnSpc>
          <a:spcPts val="2000"/>
        </a:lnSpc>
        <a:spcBef>
          <a:spcPct val="0"/>
        </a:spcBef>
        <a:spcAft>
          <a:spcPct val="0"/>
        </a:spcAft>
        <a:buFont typeface="Times" panose="02020603050405020304" pitchFamily="18" charset="0"/>
        <a:buChar char="•"/>
        <a:defRPr sz="1400">
          <a:solidFill>
            <a:schemeClr val="tx1"/>
          </a:solidFill>
          <a:latin typeface="+mn-lt"/>
          <a:ea typeface="+mn-ea"/>
        </a:defRPr>
      </a:lvl4pPr>
      <a:lvl5pPr marL="1244600" indent="-101600" algn="l" rtl="0" eaLnBrk="0" fontAlgn="base" hangingPunct="0">
        <a:lnSpc>
          <a:spcPts val="2000"/>
        </a:lnSpc>
        <a:spcBef>
          <a:spcPct val="0"/>
        </a:spcBef>
        <a:spcAft>
          <a:spcPct val="0"/>
        </a:spcAft>
        <a:buFont typeface="Times" panose="02020603050405020304" pitchFamily="18" charset="0"/>
        <a:buChar char="•"/>
        <a:defRPr sz="1400">
          <a:solidFill>
            <a:schemeClr val="tx1"/>
          </a:solidFill>
          <a:latin typeface="+mn-lt"/>
          <a:ea typeface="+mn-ea"/>
        </a:defRPr>
      </a:lvl5pPr>
      <a:lvl6pPr marL="1701800" indent="-101600" algn="l" rtl="0" eaLnBrk="1" fontAlgn="base" hangingPunct="1">
        <a:lnSpc>
          <a:spcPts val="2000"/>
        </a:lnSpc>
        <a:spcBef>
          <a:spcPct val="0"/>
        </a:spcBef>
        <a:spcAft>
          <a:spcPct val="0"/>
        </a:spcAft>
        <a:buFont typeface="Times" charset="0"/>
        <a:buChar char="•"/>
        <a:defRPr sz="1400">
          <a:solidFill>
            <a:schemeClr val="bg1"/>
          </a:solidFill>
          <a:latin typeface="+mn-lt"/>
          <a:ea typeface="+mn-ea"/>
        </a:defRPr>
      </a:lvl6pPr>
      <a:lvl7pPr marL="2159000" indent="-101600" algn="l" rtl="0" eaLnBrk="1" fontAlgn="base" hangingPunct="1">
        <a:lnSpc>
          <a:spcPts val="2000"/>
        </a:lnSpc>
        <a:spcBef>
          <a:spcPct val="0"/>
        </a:spcBef>
        <a:spcAft>
          <a:spcPct val="0"/>
        </a:spcAft>
        <a:buFont typeface="Times" charset="0"/>
        <a:buChar char="•"/>
        <a:defRPr sz="1400">
          <a:solidFill>
            <a:schemeClr val="bg1"/>
          </a:solidFill>
          <a:latin typeface="+mn-lt"/>
          <a:ea typeface="+mn-ea"/>
        </a:defRPr>
      </a:lvl7pPr>
      <a:lvl8pPr marL="2616200" indent="-101600" algn="l" rtl="0" eaLnBrk="1" fontAlgn="base" hangingPunct="1">
        <a:lnSpc>
          <a:spcPts val="2000"/>
        </a:lnSpc>
        <a:spcBef>
          <a:spcPct val="0"/>
        </a:spcBef>
        <a:spcAft>
          <a:spcPct val="0"/>
        </a:spcAft>
        <a:buFont typeface="Times" charset="0"/>
        <a:buChar char="•"/>
        <a:defRPr sz="1400">
          <a:solidFill>
            <a:schemeClr val="bg1"/>
          </a:solidFill>
          <a:latin typeface="+mn-lt"/>
          <a:ea typeface="+mn-ea"/>
        </a:defRPr>
      </a:lvl8pPr>
      <a:lvl9pPr marL="3073400" indent="-101600" algn="l" rtl="0" eaLnBrk="1" fontAlgn="base" hangingPunct="1">
        <a:lnSpc>
          <a:spcPts val="2000"/>
        </a:lnSpc>
        <a:spcBef>
          <a:spcPct val="0"/>
        </a:spcBef>
        <a:spcAft>
          <a:spcPct val="0"/>
        </a:spcAft>
        <a:buFont typeface="Times" charset="0"/>
        <a:buChar char="•"/>
        <a:defRPr sz="1400">
          <a:solidFill>
            <a:schemeClr val="bg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ourceforge.net/projects/win32diskimager/" TargetMode="External"/><Relationship Id="rId2" Type="http://schemas.openxmlformats.org/officeDocument/2006/relationships/hyperlink" Target="https://www.sdcard.org/downloads/formatter_4/" TargetMode="External"/><Relationship Id="rId1" Type="http://schemas.openxmlformats.org/officeDocument/2006/relationships/slideLayout" Target="../slideLayouts/slideLayout2.xml"/><Relationship Id="rId6" Type="http://schemas.openxmlformats.org/officeDocument/2006/relationships/hyperlink" Target="http://elinux.org/RPi_Easy_SD_Card_Setup" TargetMode="External"/><Relationship Id="rId5" Type="http://schemas.openxmlformats.org/officeDocument/2006/relationships/hyperlink" Target="https://www.raspberrypi.org/documentation/installation/installing-images/mac.md" TargetMode="External"/><Relationship Id="rId4" Type="http://schemas.openxmlformats.org/officeDocument/2006/relationships/hyperlink" Target="https://etcher.io/"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raspberrypi.org/magpi/magic-mirror/" TargetMode="External"/><Relationship Id="rId7" Type="http://schemas.openxmlformats.org/officeDocument/2006/relationships/hyperlink" Target="https://github.com/foosel/OctoPrint"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mymediaexperience.com/raspberry-pi-xbmc-with-raspbmc/" TargetMode="External"/><Relationship Id="rId4" Type="http://schemas.openxmlformats.org/officeDocument/2006/relationships/image" Target="../media/image5.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hackaday.io/project/1279-ramanpi-raman-spectrometer" TargetMode="External"/><Relationship Id="rId7" Type="http://schemas.openxmlformats.org/officeDocument/2006/relationships/hyperlink" Target="https://hackaday.io/project/1269-mashberry-beer-brewing-with-raspberry-pi"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hyperlink" Target="http://www.zdnet.com/article/build-your-own-supercomputer-out-of-raspberry-pi-boards/" TargetMode="External"/><Relationship Id="rId4" Type="http://schemas.openxmlformats.org/officeDocument/2006/relationships/image" Target="../media/image10.jpe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C0F5B68-345A-4192-A045-5886A2D75DF5}"/>
              </a:ext>
            </a:extLst>
          </p:cNvPr>
          <p:cNvSpPr>
            <a:spLocks noGrp="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eaLnBrk="1" hangingPunct="1">
              <a:buFont typeface="Times New Roman" panose="02020603050405020304" pitchFamily="18" charset="0"/>
              <a:buNone/>
            </a:pPr>
            <a:r>
              <a:rPr lang="de-DE" altLang="en-US" sz="4400" b="0" dirty="0">
                <a:solidFill>
                  <a:schemeClr val="accent1"/>
                </a:solidFill>
              </a:rPr>
              <a:t>Modul</a:t>
            </a:r>
            <a:r>
              <a:rPr lang="de-DE" altLang="en-US" sz="4400" dirty="0"/>
              <a:t/>
            </a:r>
            <a:br>
              <a:rPr lang="de-DE" altLang="en-US" sz="4400" dirty="0"/>
            </a:br>
            <a:r>
              <a:rPr lang="de-DE" altLang="en-US" sz="4400" dirty="0"/>
              <a:t>- Internet </a:t>
            </a:r>
            <a:r>
              <a:rPr lang="de-DE" altLang="en-US" sz="4400" dirty="0" err="1"/>
              <a:t>of</a:t>
            </a:r>
            <a:r>
              <a:rPr lang="de-DE" altLang="en-US" sz="4400" dirty="0"/>
              <a:t> Things (</a:t>
            </a:r>
            <a:r>
              <a:rPr lang="de-DE" altLang="en-US" sz="4400" dirty="0" err="1"/>
              <a:t>IoT</a:t>
            </a:r>
            <a:r>
              <a:rPr lang="de-DE" altLang="en-US" sz="4400" dirty="0"/>
              <a:t>) -</a:t>
            </a:r>
            <a:br>
              <a:rPr lang="de-DE" altLang="en-US" sz="4400" dirty="0"/>
            </a:br>
            <a:r>
              <a:rPr lang="de-DE" altLang="en-US" sz="4400" i="1" dirty="0"/>
              <a:t/>
            </a:r>
            <a:br>
              <a:rPr lang="de-DE" altLang="en-US" sz="4400" i="1" dirty="0"/>
            </a:br>
            <a:r>
              <a:rPr lang="de-DE" altLang="en-US" sz="2000" dirty="0"/>
              <a:t>04-Vorlesung</a:t>
            </a:r>
            <a:endParaRPr lang="de-DE" altLang="en-US" sz="4400" dirty="0"/>
          </a:p>
        </p:txBody>
      </p:sp>
      <p:sp>
        <p:nvSpPr>
          <p:cNvPr id="14339" name="Subtitle 2">
            <a:extLst>
              <a:ext uri="{FF2B5EF4-FFF2-40B4-BE49-F238E27FC236}">
                <a16:creationId xmlns:a16="http://schemas.microsoft.com/office/drawing/2014/main" id="{462357F1-AA0E-437F-B64D-924F26AD591D}"/>
              </a:ext>
            </a:extLst>
          </p:cNvPr>
          <p:cNvSpPr>
            <a:spLocks noGrp="1" noChangeArrowheads="1"/>
          </p:cNvSpPr>
          <p:nvPr>
            <p:ph type="body" idx="1"/>
          </p:nvPr>
        </p:nvSpPr>
        <p:spPr>
          <a:xfrm>
            <a:off x="623888" y="5181600"/>
            <a:ext cx="7886700" cy="908050"/>
          </a:xfrm>
        </p:spPr>
        <p:txBody>
          <a:bodyPr/>
          <a:lstStyle/>
          <a:p>
            <a:pPr eaLnBrk="1" hangingPunct="1">
              <a:buFont typeface="Times New Roman" panose="02020603050405020304" pitchFamily="18" charset="0"/>
              <a:buNone/>
            </a:pPr>
            <a:r>
              <a:rPr lang="de-DE" altLang="en-US">
                <a:solidFill>
                  <a:schemeClr val="tx1"/>
                </a:solidFill>
              </a:rPr>
              <a:t>Prof. Dr. Marcel Tilly</a:t>
            </a:r>
          </a:p>
          <a:p>
            <a:pPr eaLnBrk="1" hangingPunct="1">
              <a:buFont typeface="Times New Roman" panose="02020603050405020304" pitchFamily="18" charset="0"/>
              <a:buNone/>
            </a:pPr>
            <a:endParaRPr lang="de-DE" altLang="en-US">
              <a:solidFill>
                <a:schemeClr val="tx1"/>
              </a:solidFill>
            </a:endParaRPr>
          </a:p>
          <a:p>
            <a:pPr eaLnBrk="1" hangingPunct="1">
              <a:buFont typeface="Times New Roman" panose="02020603050405020304" pitchFamily="18" charset="0"/>
              <a:buNone/>
            </a:pPr>
            <a:r>
              <a:rPr lang="de-DE" altLang="en-US">
                <a:solidFill>
                  <a:schemeClr val="tx1"/>
                </a:solidFill>
              </a:rPr>
              <a:t>Fakultät Informatik, Cloud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process </a:t>
            </a:r>
            <a:endParaRPr lang="en-US" dirty="0"/>
          </a:p>
        </p:txBody>
      </p:sp>
      <p:sp>
        <p:nvSpPr>
          <p:cNvPr id="3" name="Content Placeholder 2"/>
          <p:cNvSpPr>
            <a:spLocks noGrp="1"/>
          </p:cNvSpPr>
          <p:nvPr>
            <p:ph sz="quarter" idx="4294967295"/>
          </p:nvPr>
        </p:nvSpPr>
        <p:spPr>
          <a:xfrm>
            <a:off x="381000" y="1628774"/>
            <a:ext cx="8610600" cy="4467225"/>
          </a:xfrm>
        </p:spPr>
        <p:txBody>
          <a:bodyPr/>
          <a:lstStyle/>
          <a:p>
            <a:pPr marL="0" indent="0">
              <a:lnSpc>
                <a:spcPct val="100000"/>
              </a:lnSpc>
              <a:buNone/>
            </a:pPr>
            <a:r>
              <a:rPr lang="en-US" sz="2000" dirty="0"/>
              <a:t>Get SD card (micro on newer Pi’s)</a:t>
            </a:r>
          </a:p>
          <a:p>
            <a:pPr marL="0" indent="0">
              <a:lnSpc>
                <a:spcPct val="100000"/>
              </a:lnSpc>
              <a:buNone/>
            </a:pPr>
            <a:r>
              <a:rPr lang="en-US" sz="2000" dirty="0"/>
              <a:t>Format to FAT32 (for example with </a:t>
            </a:r>
            <a:r>
              <a:rPr lang="en-US" sz="2000" dirty="0">
                <a:hlinkClick r:id="rId2"/>
              </a:rPr>
              <a:t>SD card formatter</a:t>
            </a:r>
            <a:r>
              <a:rPr lang="en-US" sz="2000" dirty="0"/>
              <a:t>)</a:t>
            </a:r>
          </a:p>
          <a:p>
            <a:pPr marL="0" indent="0">
              <a:lnSpc>
                <a:spcPct val="100000"/>
              </a:lnSpc>
              <a:buNone/>
            </a:pPr>
            <a:endParaRPr lang="en-US" sz="2000" dirty="0"/>
          </a:p>
          <a:p>
            <a:pPr marL="0" indent="0">
              <a:lnSpc>
                <a:spcPct val="100000"/>
              </a:lnSpc>
              <a:buNone/>
            </a:pPr>
            <a:r>
              <a:rPr lang="en-US" sz="2000" dirty="0" smtClean="0"/>
              <a:t>Using </a:t>
            </a:r>
            <a:r>
              <a:rPr lang="en-US" sz="2000" dirty="0"/>
              <a:t>NOOBS:</a:t>
            </a:r>
          </a:p>
          <a:p>
            <a:pPr lvl="1">
              <a:lnSpc>
                <a:spcPct val="100000"/>
              </a:lnSpc>
            </a:pPr>
            <a:r>
              <a:rPr lang="en-US" sz="2000" dirty="0" smtClean="0"/>
              <a:t> Download </a:t>
            </a:r>
            <a:r>
              <a:rPr lang="en-US" sz="2000" dirty="0"/>
              <a:t>NOOBS (</a:t>
            </a:r>
            <a:r>
              <a:rPr lang="en-US" sz="2000" dirty="0" err="1"/>
              <a:t>sd</a:t>
            </a:r>
            <a:r>
              <a:rPr lang="en-US" sz="2000" dirty="0"/>
              <a:t>-cards with pre-installed NOOBS can purchased)</a:t>
            </a:r>
          </a:p>
          <a:p>
            <a:pPr lvl="1">
              <a:lnSpc>
                <a:spcPct val="100000"/>
              </a:lnSpc>
            </a:pPr>
            <a:r>
              <a:rPr lang="en-US" sz="2000" dirty="0" smtClean="0"/>
              <a:t> Unzip </a:t>
            </a:r>
            <a:r>
              <a:rPr lang="en-US" sz="2000" dirty="0"/>
              <a:t>and copy all contents to SD card (takes a while)</a:t>
            </a:r>
          </a:p>
          <a:p>
            <a:pPr lvl="1">
              <a:lnSpc>
                <a:spcPct val="100000"/>
              </a:lnSpc>
            </a:pPr>
            <a:r>
              <a:rPr lang="en-US" sz="2000" dirty="0" smtClean="0"/>
              <a:t> Boot</a:t>
            </a:r>
            <a:endParaRPr lang="en-US" sz="2000" dirty="0"/>
          </a:p>
          <a:p>
            <a:pPr marL="0" indent="0">
              <a:lnSpc>
                <a:spcPct val="100000"/>
              </a:lnSpc>
              <a:buNone/>
            </a:pPr>
            <a:endParaRPr lang="en-US" sz="2000" dirty="0"/>
          </a:p>
          <a:p>
            <a:pPr marL="0" indent="0">
              <a:lnSpc>
                <a:spcPct val="100000"/>
              </a:lnSpc>
              <a:buNone/>
            </a:pPr>
            <a:r>
              <a:rPr lang="en-US" sz="2000" dirty="0"/>
              <a:t>Using a disk image writer:</a:t>
            </a:r>
          </a:p>
          <a:p>
            <a:pPr lvl="1">
              <a:lnSpc>
                <a:spcPct val="100000"/>
              </a:lnSpc>
            </a:pPr>
            <a:r>
              <a:rPr lang="en-US" sz="2000" dirty="0" smtClean="0"/>
              <a:t> Download </a:t>
            </a:r>
            <a:r>
              <a:rPr lang="en-US" sz="2000" dirty="0"/>
              <a:t>the disk image (.</a:t>
            </a:r>
            <a:r>
              <a:rPr lang="en-US" sz="2000" dirty="0" err="1"/>
              <a:t>img</a:t>
            </a:r>
            <a:r>
              <a:rPr lang="en-US" sz="2000" dirty="0"/>
              <a:t>)</a:t>
            </a:r>
          </a:p>
          <a:p>
            <a:pPr lvl="1">
              <a:lnSpc>
                <a:spcPct val="100000"/>
              </a:lnSpc>
            </a:pPr>
            <a:r>
              <a:rPr lang="en-US" sz="2000" dirty="0" smtClean="0"/>
              <a:t> Write </a:t>
            </a:r>
            <a:r>
              <a:rPr lang="en-US" sz="2000" dirty="0"/>
              <a:t>the disk image on the SD card (“hard drive”)</a:t>
            </a:r>
          </a:p>
          <a:p>
            <a:pPr marL="815450" lvl="2" indent="-285750">
              <a:lnSpc>
                <a:spcPct val="100000"/>
              </a:lnSpc>
            </a:pPr>
            <a:r>
              <a:rPr lang="en-US" sz="1800" dirty="0"/>
              <a:t>Windows: </a:t>
            </a:r>
            <a:r>
              <a:rPr lang="en-US" sz="1800" dirty="0">
                <a:hlinkClick r:id="rId3"/>
              </a:rPr>
              <a:t>Win32 disk image writer</a:t>
            </a:r>
            <a:r>
              <a:rPr lang="en-US" sz="1800" dirty="0"/>
              <a:t> or </a:t>
            </a:r>
            <a:r>
              <a:rPr lang="en-US" sz="1800" dirty="0">
                <a:hlinkClick r:id="rId4"/>
              </a:rPr>
              <a:t>Etcher</a:t>
            </a:r>
            <a:endParaRPr lang="en-US" sz="1800" dirty="0"/>
          </a:p>
          <a:p>
            <a:pPr marL="815450" lvl="2" indent="-285750">
              <a:lnSpc>
                <a:spcPct val="100000"/>
              </a:lnSpc>
            </a:pPr>
            <a:r>
              <a:rPr lang="en-US" sz="1800" dirty="0">
                <a:hlinkClick r:id="rId5"/>
              </a:rPr>
              <a:t>MacOSX </a:t>
            </a:r>
            <a:r>
              <a:rPr lang="en-US" sz="1800" dirty="0"/>
              <a:t>/ </a:t>
            </a:r>
            <a:r>
              <a:rPr lang="en-US" sz="1800" dirty="0">
                <a:hlinkClick r:id="rId6"/>
              </a:rPr>
              <a:t>Linux</a:t>
            </a:r>
            <a:r>
              <a:rPr lang="en-US" sz="1800" dirty="0"/>
              <a:t>: Use </a:t>
            </a:r>
            <a:r>
              <a:rPr lang="en-US" sz="1800" dirty="0" err="1"/>
              <a:t>dd</a:t>
            </a:r>
            <a:r>
              <a:rPr lang="en-US" sz="1800" dirty="0"/>
              <a:t> (or image writer with GUI such as </a:t>
            </a:r>
            <a:r>
              <a:rPr lang="en-US" sz="1800" dirty="0">
                <a:hlinkClick r:id="rId4"/>
              </a:rPr>
              <a:t>Etcher</a:t>
            </a:r>
            <a:r>
              <a:rPr lang="en-US" sz="1800" dirty="0"/>
              <a:t>)</a:t>
            </a:r>
          </a:p>
          <a:p>
            <a:pPr lvl="1">
              <a:lnSpc>
                <a:spcPct val="100000"/>
              </a:lnSpc>
            </a:pPr>
            <a:r>
              <a:rPr lang="en-US" sz="1800" dirty="0" smtClean="0"/>
              <a:t> Boot</a:t>
            </a:r>
            <a:endParaRPr lang="en-US" sz="1800" dirty="0"/>
          </a:p>
          <a:p>
            <a:pPr marL="0" indent="0">
              <a:lnSpc>
                <a:spcPct val="100000"/>
              </a:lnSpc>
              <a:buNone/>
            </a:pPr>
            <a:endParaRPr lang="en-US" sz="2000" dirty="0" smtClean="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10</a:t>
            </a:fld>
            <a:endParaRPr lang="fi-FI"/>
          </a:p>
        </p:txBody>
      </p:sp>
    </p:spTree>
    <p:extLst>
      <p:ext uri="{BB962C8B-B14F-4D97-AF65-F5344CB8AC3E}">
        <p14:creationId xmlns:p14="http://schemas.microsoft.com/office/powerpoint/2010/main" val="1326189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a:t>
            </a:r>
            <a:endParaRPr lang="en-US" dirty="0"/>
          </a:p>
        </p:txBody>
      </p:sp>
      <p:sp>
        <p:nvSpPr>
          <p:cNvPr id="4" name="Date Placeholder 3"/>
          <p:cNvSpPr>
            <a:spLocks noGrp="1"/>
          </p:cNvSpPr>
          <p:nvPr>
            <p:ph type="dt" sz="half" idx="4294967295"/>
          </p:nvPr>
        </p:nvSpPr>
        <p:spPr/>
        <p:txBody>
          <a:bodyPr/>
          <a:lstStyle/>
          <a:p>
            <a:pPr>
              <a:defRPr/>
            </a:pPr>
            <a:fld id="{24CBB682-87B2-4236-AF78-B49807E7713E}" type="datetime1">
              <a:rPr lang="fi-FI" smtClean="0"/>
              <a:t>24.4.2019</a:t>
            </a:fld>
            <a:endParaRPr lang="fi-FI"/>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11</a:t>
            </a:fld>
            <a:endParaRPr lang="fi-FI"/>
          </a:p>
        </p:txBody>
      </p:sp>
      <p:pic>
        <p:nvPicPr>
          <p:cNvPr id="1026" name="Picture 2" descr="http://core0.staticworld.net/images/article/2016/08/raspberry-pi-hardware-2016-14-100678899-gallery.i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288" y="2362200"/>
            <a:ext cx="3729441" cy="245629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3548493" y="5244367"/>
            <a:ext cx="1859977" cy="54200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Camera connector</a:t>
            </a:r>
            <a:endParaRPr lang="en-US" sz="1800" dirty="0"/>
          </a:p>
        </p:txBody>
      </p:sp>
      <p:sp>
        <p:nvSpPr>
          <p:cNvPr id="8" name="Rounded Rectangle 7"/>
          <p:cNvSpPr/>
          <p:nvPr/>
        </p:nvSpPr>
        <p:spPr>
          <a:xfrm>
            <a:off x="6848618" y="3985381"/>
            <a:ext cx="1859977"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Ethernet</a:t>
            </a:r>
            <a:endParaRPr lang="en-US" sz="1800" dirty="0"/>
          </a:p>
        </p:txBody>
      </p:sp>
      <p:sp>
        <p:nvSpPr>
          <p:cNvPr id="9" name="Rounded Rectangle 8"/>
          <p:cNvSpPr/>
          <p:nvPr/>
        </p:nvSpPr>
        <p:spPr>
          <a:xfrm>
            <a:off x="6783432" y="2820677"/>
            <a:ext cx="1859977"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4x USB 2.0</a:t>
            </a:r>
            <a:endParaRPr lang="en-US" sz="1800" dirty="0"/>
          </a:p>
        </p:txBody>
      </p:sp>
      <p:sp>
        <p:nvSpPr>
          <p:cNvPr id="10" name="Rounded Rectangle 9"/>
          <p:cNvSpPr/>
          <p:nvPr/>
        </p:nvSpPr>
        <p:spPr>
          <a:xfrm>
            <a:off x="2982139" y="1769946"/>
            <a:ext cx="1859977"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GPIO</a:t>
            </a:r>
            <a:endParaRPr lang="en-US" sz="1800" dirty="0"/>
          </a:p>
        </p:txBody>
      </p:sp>
      <p:sp>
        <p:nvSpPr>
          <p:cNvPr id="11" name="Rounded Rectangle 10"/>
          <p:cNvSpPr/>
          <p:nvPr/>
        </p:nvSpPr>
        <p:spPr>
          <a:xfrm>
            <a:off x="34159" y="3353875"/>
            <a:ext cx="2317638"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Display connector</a:t>
            </a:r>
            <a:endParaRPr lang="en-US" sz="1800" dirty="0"/>
          </a:p>
        </p:txBody>
      </p:sp>
      <p:sp>
        <p:nvSpPr>
          <p:cNvPr id="12" name="Rounded Rectangle 11"/>
          <p:cNvSpPr/>
          <p:nvPr/>
        </p:nvSpPr>
        <p:spPr>
          <a:xfrm>
            <a:off x="223397" y="4115294"/>
            <a:ext cx="2317638" cy="55584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Micro USB for power (min. 5V/1A)</a:t>
            </a:r>
            <a:endParaRPr lang="en-US" sz="1800" dirty="0"/>
          </a:p>
        </p:txBody>
      </p:sp>
      <p:sp>
        <p:nvSpPr>
          <p:cNvPr id="13" name="Rounded Rectangle 12"/>
          <p:cNvSpPr/>
          <p:nvPr/>
        </p:nvSpPr>
        <p:spPr>
          <a:xfrm>
            <a:off x="1557320" y="5061058"/>
            <a:ext cx="1859977"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HDMI</a:t>
            </a:r>
            <a:endParaRPr lang="en-US" sz="1800" dirty="0"/>
          </a:p>
        </p:txBody>
      </p:sp>
      <p:sp>
        <p:nvSpPr>
          <p:cNvPr id="14" name="Rounded Rectangle 13"/>
          <p:cNvSpPr/>
          <p:nvPr/>
        </p:nvSpPr>
        <p:spPr>
          <a:xfrm>
            <a:off x="5484822" y="4740311"/>
            <a:ext cx="3223773"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 3.5mm Audio/Video </a:t>
            </a:r>
            <a:r>
              <a:rPr lang="en-US" sz="1800" dirty="0"/>
              <a:t>Jack</a:t>
            </a:r>
            <a:endParaRPr lang="en-US" sz="1800" dirty="0"/>
          </a:p>
        </p:txBody>
      </p:sp>
      <p:sp>
        <p:nvSpPr>
          <p:cNvPr id="7" name="Oval 6"/>
          <p:cNvSpPr/>
          <p:nvPr/>
        </p:nvSpPr>
        <p:spPr>
          <a:xfrm>
            <a:off x="2900427" y="4311254"/>
            <a:ext cx="513097" cy="484564"/>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16" name="Oval 15"/>
          <p:cNvSpPr/>
          <p:nvPr/>
        </p:nvSpPr>
        <p:spPr>
          <a:xfrm>
            <a:off x="2617163" y="3039416"/>
            <a:ext cx="513097" cy="1015349"/>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17" name="Oval 16"/>
          <p:cNvSpPr/>
          <p:nvPr/>
        </p:nvSpPr>
        <p:spPr>
          <a:xfrm>
            <a:off x="2740913" y="2451635"/>
            <a:ext cx="2362759" cy="35319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18" name="Oval 17"/>
          <p:cNvSpPr/>
          <p:nvPr/>
        </p:nvSpPr>
        <p:spPr>
          <a:xfrm>
            <a:off x="3509307" y="4108096"/>
            <a:ext cx="826341" cy="658356"/>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19" name="Oval 18"/>
          <p:cNvSpPr/>
          <p:nvPr/>
        </p:nvSpPr>
        <p:spPr>
          <a:xfrm>
            <a:off x="5259384" y="2313907"/>
            <a:ext cx="1028758" cy="1517596"/>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20" name="Oval 19"/>
          <p:cNvSpPr/>
          <p:nvPr/>
        </p:nvSpPr>
        <p:spPr>
          <a:xfrm>
            <a:off x="5062040" y="3818927"/>
            <a:ext cx="1303830" cy="820939"/>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a:p>
        </p:txBody>
      </p:sp>
      <p:sp>
        <p:nvSpPr>
          <p:cNvPr id="15" name="Rounded Rectangle 14"/>
          <p:cNvSpPr/>
          <p:nvPr/>
        </p:nvSpPr>
        <p:spPr>
          <a:xfrm>
            <a:off x="4321087" y="3759496"/>
            <a:ext cx="287076" cy="95582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4" name="Straight Connector 23"/>
          <p:cNvCxnSpPr>
            <a:stCxn id="19" idx="6"/>
            <a:endCxn id="9" idx="1"/>
          </p:cNvCxnSpPr>
          <p:nvPr/>
        </p:nvCxnSpPr>
        <p:spPr>
          <a:xfrm>
            <a:off x="6270015" y="3072705"/>
            <a:ext cx="513419" cy="0"/>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20" idx="6"/>
            <a:endCxn id="8" idx="1"/>
          </p:cNvCxnSpPr>
          <p:nvPr/>
        </p:nvCxnSpPr>
        <p:spPr>
          <a:xfrm>
            <a:off x="6342897" y="4229397"/>
            <a:ext cx="505723" cy="8013"/>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4634983" y="3858964"/>
            <a:ext cx="292790" cy="955829"/>
          </a:xfrm>
          <a:prstGeom prst="round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2" name="Straight Connector 31"/>
          <p:cNvCxnSpPr>
            <a:stCxn id="17" idx="0"/>
            <a:endCxn id="10" idx="2"/>
          </p:cNvCxnSpPr>
          <p:nvPr/>
        </p:nvCxnSpPr>
        <p:spPr>
          <a:xfrm flipH="1" flipV="1">
            <a:off x="3895742" y="2274002"/>
            <a:ext cx="5734" cy="177632"/>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1" idx="3"/>
            <a:endCxn id="1026" idx="1"/>
          </p:cNvCxnSpPr>
          <p:nvPr/>
        </p:nvCxnSpPr>
        <p:spPr>
          <a:xfrm flipV="1">
            <a:off x="2310959" y="3590349"/>
            <a:ext cx="295328" cy="15555"/>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194123" y="2343228"/>
            <a:ext cx="2317638" cy="504056"/>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MicroSD-slot</a:t>
            </a:r>
          </a:p>
          <a:p>
            <a:pPr algn="ctr"/>
            <a:r>
              <a:rPr lang="en-US" sz="1800" dirty="0"/>
              <a:t>(underneath)</a:t>
            </a:r>
            <a:endParaRPr lang="en-US" sz="1800" dirty="0"/>
          </a:p>
        </p:txBody>
      </p:sp>
      <p:cxnSp>
        <p:nvCxnSpPr>
          <p:cNvPr id="41" name="Straight Connector 40"/>
          <p:cNvCxnSpPr>
            <a:stCxn id="40" idx="2"/>
          </p:cNvCxnSpPr>
          <p:nvPr/>
        </p:nvCxnSpPr>
        <p:spPr>
          <a:xfrm>
            <a:off x="1332524" y="2847285"/>
            <a:ext cx="1284641" cy="506591"/>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1" idx="2"/>
            <a:endCxn id="14" idx="1"/>
          </p:cNvCxnSpPr>
          <p:nvPr/>
        </p:nvCxnSpPr>
        <p:spPr>
          <a:xfrm>
            <a:off x="4778799" y="4814793"/>
            <a:ext cx="706025" cy="177547"/>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6" idx="0"/>
            <a:endCxn id="15" idx="2"/>
          </p:cNvCxnSpPr>
          <p:nvPr/>
        </p:nvCxnSpPr>
        <p:spPr>
          <a:xfrm flipV="1">
            <a:off x="4462096" y="4715325"/>
            <a:ext cx="0" cy="529043"/>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3" idx="3"/>
            <a:endCxn id="18" idx="4"/>
          </p:cNvCxnSpPr>
          <p:nvPr/>
        </p:nvCxnSpPr>
        <p:spPr>
          <a:xfrm flipV="1">
            <a:off x="3384525" y="4766452"/>
            <a:ext cx="530672" cy="546634"/>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2" idx="3"/>
            <a:endCxn id="7" idx="2"/>
          </p:cNvCxnSpPr>
          <p:nvPr/>
        </p:nvCxnSpPr>
        <p:spPr>
          <a:xfrm>
            <a:off x="2500198" y="4393216"/>
            <a:ext cx="400231" cy="160320"/>
          </a:xfrm>
          <a:prstGeom prst="line">
            <a:avLst/>
          </a:prstGeom>
          <a:ln>
            <a:solidFill>
              <a:srgbClr val="EF334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397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first boot…</a:t>
            </a:r>
            <a:endParaRPr lang="en-US" dirty="0"/>
          </a:p>
        </p:txBody>
      </p:sp>
      <p:sp>
        <p:nvSpPr>
          <p:cNvPr id="3" name="Content Placeholder 2"/>
          <p:cNvSpPr>
            <a:spLocks noGrp="1"/>
          </p:cNvSpPr>
          <p:nvPr>
            <p:ph sz="quarter" idx="4294967295"/>
          </p:nvPr>
        </p:nvSpPr>
        <p:spPr>
          <a:xfrm>
            <a:off x="685800" y="1624013"/>
            <a:ext cx="7924800" cy="1525587"/>
          </a:xfrm>
        </p:spPr>
        <p:txBody>
          <a:bodyPr/>
          <a:lstStyle/>
          <a:p>
            <a:pPr marL="342900" indent="-342900">
              <a:lnSpc>
                <a:spcPct val="100000"/>
              </a:lnSpc>
              <a:buFont typeface="Arial" panose="020B0604020202020204" pitchFamily="34" charset="0"/>
              <a:buChar char="•"/>
            </a:pPr>
            <a:r>
              <a:rPr lang="en-US" sz="2400" dirty="0"/>
              <a:t>NOOBS installer has GUI (</a:t>
            </a:r>
            <a:r>
              <a:rPr lang="en-US" sz="2400" dirty="0" err="1"/>
              <a:t>Raspbian</a:t>
            </a:r>
            <a:r>
              <a:rPr lang="en-US" sz="2400" dirty="0"/>
              <a:t> recommended)</a:t>
            </a:r>
          </a:p>
          <a:p>
            <a:pPr marL="342900" indent="-342900">
              <a:lnSpc>
                <a:spcPct val="100000"/>
              </a:lnSpc>
              <a:buFont typeface="Arial" panose="020B0604020202020204" pitchFamily="34" charset="0"/>
              <a:buChar char="•"/>
            </a:pPr>
            <a:r>
              <a:rPr lang="en-US" sz="2400" dirty="0"/>
              <a:t>Boots into </a:t>
            </a:r>
            <a:r>
              <a:rPr lang="en-US" sz="2400" dirty="0" err="1"/>
              <a:t>raspi-config</a:t>
            </a:r>
            <a:r>
              <a:rPr lang="en-US" sz="2400" dirty="0"/>
              <a:t> (you can run it with “</a:t>
            </a:r>
            <a:r>
              <a:rPr lang="en-US" sz="2400" dirty="0" err="1"/>
              <a:t>sudo</a:t>
            </a:r>
            <a:r>
              <a:rPr lang="en-US" sz="2400" dirty="0"/>
              <a:t> </a:t>
            </a:r>
            <a:r>
              <a:rPr lang="en-US" sz="2400" dirty="0" err="1"/>
              <a:t>raspi-config</a:t>
            </a:r>
            <a:r>
              <a:rPr lang="en-US" sz="2400" dirty="0"/>
              <a:t>”)</a:t>
            </a:r>
          </a:p>
          <a:p>
            <a:pPr marL="342900" indent="-342900">
              <a:lnSpc>
                <a:spcPct val="100000"/>
              </a:lnSpc>
              <a:buFont typeface="Arial" panose="020B0604020202020204" pitchFamily="34" charset="0"/>
              <a:buChar char="•"/>
            </a:pPr>
            <a:r>
              <a:rPr lang="en-US" sz="2400" dirty="0"/>
              <a:t>Expand file system, change password and change keyboard layout, enable </a:t>
            </a:r>
            <a:r>
              <a:rPr lang="en-US" sz="2400" dirty="0" err="1"/>
              <a:t>ssh</a:t>
            </a:r>
            <a:r>
              <a:rPr lang="en-US" sz="2400" dirty="0"/>
              <a:t> etc.</a:t>
            </a:r>
            <a:endParaRPr lang="en-US" sz="2400" dirty="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12</a:t>
            </a:fld>
            <a:endParaRPr lang="fi-FI"/>
          </a:p>
        </p:txBody>
      </p:sp>
      <p:pic>
        <p:nvPicPr>
          <p:cNvPr id="2050" name="Picture 2" descr="Kuvahaun tulos haulle raspi-confi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37" y="3886200"/>
            <a:ext cx="4445463" cy="13445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727164"/>
            <a:ext cx="3914885" cy="2348931"/>
          </a:xfrm>
          <a:prstGeom prst="rect">
            <a:avLst/>
          </a:prstGeom>
        </p:spPr>
      </p:pic>
    </p:spTree>
    <p:extLst>
      <p:ext uri="{BB962C8B-B14F-4D97-AF65-F5344CB8AC3E}">
        <p14:creationId xmlns:p14="http://schemas.microsoft.com/office/powerpoint/2010/main" val="28325539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Terminal or Pixel</a:t>
            </a:r>
            <a:endParaRPr lang="en-US" dirty="0"/>
          </a:p>
        </p:txBody>
      </p:sp>
      <p:sp>
        <p:nvSpPr>
          <p:cNvPr id="3" name="Content Placeholder 2"/>
          <p:cNvSpPr>
            <a:spLocks noGrp="1"/>
          </p:cNvSpPr>
          <p:nvPr>
            <p:ph sz="quarter" idx="4294967295"/>
          </p:nvPr>
        </p:nvSpPr>
        <p:spPr>
          <a:xfrm>
            <a:off x="685800" y="1752599"/>
            <a:ext cx="7521575" cy="3763963"/>
          </a:xfrm>
        </p:spPr>
        <p:txBody>
          <a:bodyPr/>
          <a:lstStyle/>
          <a:p>
            <a:pPr marL="0" indent="0">
              <a:lnSpc>
                <a:spcPct val="100000"/>
              </a:lnSpc>
              <a:buNone/>
            </a:pPr>
            <a:r>
              <a:rPr lang="en-US" sz="2400" dirty="0" smtClean="0"/>
              <a:t>There are two options when booting: shell or Pixel desktop (graphical session)</a:t>
            </a:r>
            <a:endParaRPr lang="en-US" sz="2400" dirty="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13</a:t>
            </a:fld>
            <a:endParaRPr lang="fi-FI"/>
          </a:p>
        </p:txBody>
      </p:sp>
      <p:pic>
        <p:nvPicPr>
          <p:cNvPr id="3076" name="Picture 4" descr="Kuvahaun tulos haulle raspberry pi pixel"/>
          <p:cNvPicPr>
            <a:picLocks noChangeAspect="1" noChangeArrowheads="1"/>
          </p:cNvPicPr>
          <p:nvPr/>
        </p:nvPicPr>
        <p:blipFill rotWithShape="1">
          <a:blip r:embed="rId2">
            <a:extLst>
              <a:ext uri="{28A0092B-C50C-407E-A947-70E740481C1C}">
                <a14:useLocalDpi xmlns:a14="http://schemas.microsoft.com/office/drawing/2010/main" val="0"/>
              </a:ext>
            </a:extLst>
          </a:blip>
          <a:srcRect l="2956" r="2474"/>
          <a:stretch/>
        </p:blipFill>
        <p:spPr bwMode="auto">
          <a:xfrm>
            <a:off x="243637" y="2920961"/>
            <a:ext cx="4608512" cy="25591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uvahaun tulos haulle raspberry pi term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149" y="2945363"/>
            <a:ext cx="3852763" cy="182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8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to WLAN</a:t>
            </a:r>
            <a:endParaRPr lang="en-US" dirty="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14</a:t>
            </a:fld>
            <a:endParaRPr lang="fi-FI"/>
          </a:p>
        </p:txBody>
      </p:sp>
      <p:sp>
        <p:nvSpPr>
          <p:cNvPr id="7" name="TextBox 6"/>
          <p:cNvSpPr txBox="1"/>
          <p:nvPr/>
        </p:nvSpPr>
        <p:spPr>
          <a:xfrm>
            <a:off x="549166" y="1778869"/>
            <a:ext cx="3265317" cy="430887"/>
          </a:xfrm>
          <a:prstGeom prst="rect">
            <a:avLst/>
          </a:prstGeom>
          <a:noFill/>
        </p:spPr>
        <p:txBody>
          <a:bodyPr wrap="none" lIns="0" tIns="0" rIns="0" bIns="0" rtlCol="0">
            <a:spAutoFit/>
          </a:bodyPr>
          <a:lstStyle/>
          <a:p>
            <a:r>
              <a:rPr lang="en-US" sz="1400" b="1" dirty="0"/>
              <a:t>In GUI:</a:t>
            </a:r>
          </a:p>
          <a:p>
            <a:pPr marL="342900" indent="-342900">
              <a:buFont typeface="Arial" panose="020B0604020202020204" pitchFamily="34" charset="0"/>
              <a:buChar char="•"/>
            </a:pPr>
            <a:r>
              <a:rPr lang="en-US" sz="1400" b="1" dirty="0"/>
              <a:t>Choose </a:t>
            </a:r>
            <a:r>
              <a:rPr lang="en-US" sz="1400" b="1" dirty="0" err="1"/>
              <a:t>WiFi</a:t>
            </a:r>
            <a:r>
              <a:rPr lang="en-US" sz="1400" b="1" dirty="0"/>
              <a:t> network and connect</a:t>
            </a:r>
            <a:endParaRPr lang="en-US" sz="1400" b="1" dirty="0"/>
          </a:p>
        </p:txBody>
      </p:sp>
      <p:sp>
        <p:nvSpPr>
          <p:cNvPr id="10" name="TextBox 9"/>
          <p:cNvSpPr txBox="1"/>
          <p:nvPr/>
        </p:nvSpPr>
        <p:spPr>
          <a:xfrm>
            <a:off x="549166" y="4049350"/>
            <a:ext cx="8367464" cy="2800767"/>
          </a:xfrm>
          <a:prstGeom prst="rect">
            <a:avLst/>
          </a:prstGeom>
          <a:noFill/>
        </p:spPr>
        <p:txBody>
          <a:bodyPr wrap="square" lIns="0" tIns="0" rIns="0" bIns="0" rtlCol="0">
            <a:spAutoFit/>
          </a:bodyPr>
          <a:lstStyle/>
          <a:p>
            <a:r>
              <a:rPr lang="en-US" sz="1400" b="1" dirty="0"/>
              <a:t>Without GUI :</a:t>
            </a:r>
          </a:p>
          <a:p>
            <a:pPr marL="342900" indent="-342900">
              <a:buFont typeface="Arial" panose="020B0604020202020204" pitchFamily="34" charset="0"/>
              <a:buChar char="•"/>
            </a:pPr>
            <a:r>
              <a:rPr lang="en-US" sz="1400" b="1" dirty="0" err="1"/>
              <a:t>s</a:t>
            </a:r>
            <a:r>
              <a:rPr lang="en-US" sz="1400" b="1" dirty="0" err="1"/>
              <a:t>udo</a:t>
            </a:r>
            <a:r>
              <a:rPr lang="en-US" sz="1400" b="1" dirty="0"/>
              <a:t> </a:t>
            </a:r>
            <a:r>
              <a:rPr lang="en-US" sz="1400" b="1" dirty="0" err="1"/>
              <a:t>iwlist</a:t>
            </a:r>
            <a:r>
              <a:rPr lang="en-US" sz="1400" b="1" dirty="0"/>
              <a:t> wlan0 scan </a:t>
            </a:r>
            <a:r>
              <a:rPr lang="en-US" sz="1400" b="1" dirty="0"/>
              <a:t>				</a:t>
            </a:r>
            <a:r>
              <a:rPr lang="en-US" sz="1400" b="1" dirty="0" smtClean="0"/>
              <a:t>// </a:t>
            </a:r>
            <a:r>
              <a:rPr lang="en-US" sz="1400" b="1" dirty="0"/>
              <a:t>scan for networks</a:t>
            </a:r>
          </a:p>
          <a:p>
            <a:pPr marL="342900" indent="-342900">
              <a:buFont typeface="Arial" panose="020B0604020202020204" pitchFamily="34" charset="0"/>
              <a:buChar char="•"/>
            </a:pPr>
            <a:r>
              <a:rPr lang="en-US" sz="1400" b="1" dirty="0" err="1"/>
              <a:t>sudo</a:t>
            </a:r>
            <a:r>
              <a:rPr lang="en-US" sz="1400" b="1" dirty="0"/>
              <a:t> </a:t>
            </a:r>
            <a:r>
              <a:rPr lang="en-US" sz="1400" b="1" dirty="0" err="1"/>
              <a:t>nano</a:t>
            </a:r>
            <a:r>
              <a:rPr lang="en-US" sz="1400" b="1" dirty="0"/>
              <a:t> /</a:t>
            </a:r>
            <a:r>
              <a:rPr lang="en-US" sz="1400" b="1" dirty="0" err="1"/>
              <a:t>etc</a:t>
            </a:r>
            <a:r>
              <a:rPr lang="en-US" sz="1400" b="1" dirty="0"/>
              <a:t>/</a:t>
            </a:r>
            <a:r>
              <a:rPr lang="en-US" sz="1400" b="1" dirty="0" err="1"/>
              <a:t>wpa_supplicant</a:t>
            </a:r>
            <a:r>
              <a:rPr lang="en-US" sz="1400" b="1" dirty="0"/>
              <a:t>/</a:t>
            </a:r>
            <a:r>
              <a:rPr lang="en-US" sz="1400" b="1" dirty="0" err="1"/>
              <a:t>wpa_supplicant.conf</a:t>
            </a:r>
            <a:r>
              <a:rPr lang="en-US" sz="1400" b="1" dirty="0"/>
              <a:t> </a:t>
            </a:r>
            <a:r>
              <a:rPr lang="en-US" sz="1400" b="1" dirty="0"/>
              <a:t>	</a:t>
            </a:r>
            <a:r>
              <a:rPr lang="en-US" sz="1400" b="1" dirty="0" smtClean="0"/>
              <a:t>// </a:t>
            </a:r>
            <a:r>
              <a:rPr lang="en-US" sz="1400" b="1" dirty="0"/>
              <a:t>open </a:t>
            </a:r>
            <a:r>
              <a:rPr lang="en-US" sz="1400" b="1" dirty="0" err="1"/>
              <a:t>wpa_supplicant</a:t>
            </a:r>
            <a:r>
              <a:rPr lang="en-US" sz="1400" b="1" dirty="0"/>
              <a:t> configuration</a:t>
            </a:r>
          </a:p>
          <a:p>
            <a:pPr marL="342900" indent="-342900">
              <a:buFont typeface="Arial" panose="020B0604020202020204" pitchFamily="34" charset="0"/>
              <a:buChar char="•"/>
            </a:pPr>
            <a:r>
              <a:rPr lang="en-US" sz="1400" b="1" dirty="0"/>
              <a:t>Add this to the bottom of the file</a:t>
            </a:r>
          </a:p>
          <a:p>
            <a:endParaRPr lang="en-US" altLang="en-US" sz="1400" dirty="0">
              <a:latin typeface="Arial Unicode MS" panose="020B0604020202020204" pitchFamily="34" charset="-128"/>
            </a:endParaRPr>
          </a:p>
          <a:p>
            <a:r>
              <a:rPr lang="en-US" altLang="en-US" sz="1400" dirty="0">
                <a:latin typeface="Arial Unicode MS" panose="020B0604020202020204" pitchFamily="34" charset="-128"/>
              </a:rPr>
              <a:t>network</a:t>
            </a:r>
            <a:r>
              <a:rPr lang="en-US" altLang="en-US" sz="1400" dirty="0">
                <a:latin typeface="Arial Unicode MS" panose="020B0604020202020204" pitchFamily="34" charset="-128"/>
              </a:rPr>
              <a:t>={ </a:t>
            </a:r>
            <a:endParaRPr lang="en-US" altLang="en-US" sz="1400" dirty="0">
              <a:latin typeface="Arial Unicode MS" panose="020B0604020202020204" pitchFamily="34" charset="-128"/>
            </a:endParaRPr>
          </a:p>
          <a:p>
            <a:r>
              <a:rPr lang="en-US" altLang="en-US" sz="1400" dirty="0">
                <a:latin typeface="Arial Unicode MS" panose="020B0604020202020204" pitchFamily="34" charset="-128"/>
              </a:rPr>
              <a:t>	</a:t>
            </a:r>
            <a:r>
              <a:rPr lang="en-US" altLang="en-US" sz="1400" dirty="0" err="1">
                <a:latin typeface="Arial Unicode MS" panose="020B0604020202020204" pitchFamily="34" charset="-128"/>
              </a:rPr>
              <a:t>ssid</a:t>
            </a:r>
            <a:r>
              <a:rPr lang="en-US" altLang="en-US" sz="1400" dirty="0">
                <a:latin typeface="Arial Unicode MS" panose="020B0604020202020204" pitchFamily="34" charset="-128"/>
              </a:rPr>
              <a:t>=“</a:t>
            </a:r>
            <a:r>
              <a:rPr lang="en-US" altLang="en-US" sz="1400" dirty="0" err="1">
                <a:latin typeface="Arial Unicode MS" panose="020B0604020202020204" pitchFamily="34" charset="-128"/>
              </a:rPr>
              <a:t>aalto</a:t>
            </a:r>
            <a:r>
              <a:rPr lang="en-US" altLang="en-US" sz="1400" dirty="0">
                <a:latin typeface="Arial Unicode MS" panose="020B0604020202020204" pitchFamily="34" charset="-128"/>
              </a:rPr>
              <a:t> open" </a:t>
            </a:r>
          </a:p>
          <a:p>
            <a:r>
              <a:rPr lang="en-US" altLang="en-US" sz="1400" dirty="0">
                <a:latin typeface="Arial Unicode MS" panose="020B0604020202020204" pitchFamily="34" charset="-128"/>
              </a:rPr>
              <a:t>	</a:t>
            </a:r>
            <a:r>
              <a:rPr lang="en-US" altLang="en-US" sz="1400" dirty="0">
                <a:latin typeface="Arial Unicode MS" panose="020B0604020202020204" pitchFamily="34" charset="-128"/>
              </a:rPr>
              <a:t>proto=RSN</a:t>
            </a:r>
          </a:p>
          <a:p>
            <a:r>
              <a:rPr lang="en-US" altLang="en-US" sz="1400" dirty="0">
                <a:latin typeface="Arial Unicode MS" panose="020B0604020202020204" pitchFamily="34" charset="-128"/>
              </a:rPr>
              <a:t>	</a:t>
            </a:r>
            <a:r>
              <a:rPr lang="en-US" altLang="en-US" sz="1400" dirty="0" err="1">
                <a:latin typeface="Arial Unicode MS" panose="020B0604020202020204" pitchFamily="34" charset="-128"/>
              </a:rPr>
              <a:t>key_mgmt</a:t>
            </a:r>
            <a:r>
              <a:rPr lang="en-US" altLang="en-US" sz="1400" dirty="0">
                <a:latin typeface="Arial Unicode MS" panose="020B0604020202020204" pitchFamily="34" charset="-128"/>
              </a:rPr>
              <a:t>=NONE</a:t>
            </a:r>
          </a:p>
          <a:p>
            <a:r>
              <a:rPr lang="en-US" altLang="en-US" sz="1400" dirty="0">
                <a:latin typeface="Arial Unicode MS" panose="020B0604020202020204" pitchFamily="34" charset="-128"/>
              </a:rPr>
              <a:t>}</a:t>
            </a:r>
            <a:r>
              <a:rPr lang="en-US" altLang="en-US" sz="800" dirty="0"/>
              <a:t> </a:t>
            </a:r>
            <a:endParaRPr lang="en-US" altLang="en-US" sz="3200" dirty="0"/>
          </a:p>
          <a:p>
            <a:endParaRPr lang="en-US" sz="1400" b="1" dirty="0"/>
          </a:p>
          <a:p>
            <a:endParaRPr lang="en-US" sz="14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279882"/>
            <a:ext cx="3339345" cy="2606318"/>
          </a:xfrm>
          <a:prstGeom prst="rect">
            <a:avLst/>
          </a:prstGeom>
        </p:spPr>
      </p:pic>
    </p:spTree>
    <p:extLst>
      <p:ext uri="{BB962C8B-B14F-4D97-AF65-F5344CB8AC3E}">
        <p14:creationId xmlns:p14="http://schemas.microsoft.com/office/powerpoint/2010/main" val="2061534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CC47EE14-ADE5-43A0-8592-38920FE230D1}"/>
              </a:ext>
            </a:extLst>
          </p:cNvPr>
          <p:cNvSpPr txBox="1">
            <a:spLocks/>
          </p:cNvSpPr>
          <p:nvPr/>
        </p:nvSpPr>
        <p:spPr>
          <a:xfrm>
            <a:off x="161925" y="1087438"/>
            <a:ext cx="8916988" cy="688975"/>
          </a:xfrm>
          <a:prstGeom prst="rect">
            <a:avLst/>
          </a:prstGeom>
        </p:spPr>
        <p:txBody>
          <a:bodyPr lIns="109728" tIns="68580" rIns="109728" bIns="68580"/>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a:defRPr/>
            </a:pPr>
            <a:endParaRPr sz="3672" dirty="0"/>
          </a:p>
        </p:txBody>
      </p:sp>
      <p:sp>
        <p:nvSpPr>
          <p:cNvPr id="43011" name="Inhaltsplatzhalter 8">
            <a:extLst>
              <a:ext uri="{FF2B5EF4-FFF2-40B4-BE49-F238E27FC236}">
                <a16:creationId xmlns:a16="http://schemas.microsoft.com/office/drawing/2014/main" id="{CF4229D3-0D01-459A-AA54-833D8FD7157F}"/>
              </a:ext>
            </a:extLst>
          </p:cNvPr>
          <p:cNvSpPr>
            <a:spLocks noGrp="1" noChangeArrowheads="1"/>
          </p:cNvSpPr>
          <p:nvPr>
            <p:ph idx="1"/>
          </p:nvPr>
        </p:nvSpPr>
        <p:spPr>
          <a:xfrm>
            <a:off x="603250" y="1490663"/>
            <a:ext cx="2695575" cy="347662"/>
          </a:xfrm>
        </p:spPr>
        <p:txBody>
          <a:bodyPr/>
          <a:lstStyle/>
          <a:p>
            <a:pPr marL="0" indent="0" eaLnBrk="1" hangingPunct="1">
              <a:buFont typeface="Times" panose="02020603050405020304" pitchFamily="18" charset="0"/>
              <a:buNone/>
            </a:pPr>
            <a:r>
              <a:rPr lang="en-US" altLang="de-DE" sz="1800" b="1">
                <a:solidFill>
                  <a:schemeClr val="accent1"/>
                </a:solidFill>
              </a:rPr>
              <a:t>Challenges</a:t>
            </a:r>
            <a:endParaRPr lang="de-DE" altLang="de-DE" sz="1800" b="1">
              <a:solidFill>
                <a:schemeClr val="accent1"/>
              </a:solidFill>
            </a:endParaRPr>
          </a:p>
        </p:txBody>
      </p:sp>
      <p:sp>
        <p:nvSpPr>
          <p:cNvPr id="43012" name="Title 1">
            <a:extLst>
              <a:ext uri="{FF2B5EF4-FFF2-40B4-BE49-F238E27FC236}">
                <a16:creationId xmlns:a16="http://schemas.microsoft.com/office/drawing/2014/main" id="{B94175B1-5AEA-47B0-97EC-96B7C89B4E01}"/>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de-DE" sz="3600"/>
              <a:t>Data Storage</a:t>
            </a:r>
            <a:br>
              <a:rPr lang="en-US" altLang="de-DE" sz="3600"/>
            </a:br>
            <a:endParaRPr lang="en-US" altLang="de-DE"/>
          </a:p>
        </p:txBody>
      </p:sp>
      <p:sp>
        <p:nvSpPr>
          <p:cNvPr id="43013" name="Inhaltsplatzhalter 2">
            <a:extLst>
              <a:ext uri="{FF2B5EF4-FFF2-40B4-BE49-F238E27FC236}">
                <a16:creationId xmlns:a16="http://schemas.microsoft.com/office/drawing/2014/main" id="{E5D85812-F64A-40E5-9BFA-CF2507E02888}"/>
              </a:ext>
            </a:extLst>
          </p:cNvPr>
          <p:cNvSpPr>
            <a:spLocks noGrp="1" noChangeArrowheads="1"/>
          </p:cNvSpPr>
          <p:nvPr>
            <p:ph sz="half" idx="4294967295"/>
          </p:nvPr>
        </p:nvSpPr>
        <p:spPr>
          <a:xfrm>
            <a:off x="685800" y="1905000"/>
            <a:ext cx="3868738" cy="3684588"/>
          </a:xfrm>
        </p:spPr>
        <p:txBody>
          <a:bodyPr/>
          <a:lstStyle/>
          <a:p>
            <a:pPr marL="0" indent="0" eaLnBrk="1" hangingPunct="1">
              <a:buFont typeface="Times" panose="02020603050405020304" pitchFamily="18" charset="0"/>
              <a:buNone/>
            </a:pPr>
            <a:r>
              <a:rPr lang="en-US" altLang="de-DE" b="1" dirty="0"/>
              <a:t>Amount of Data (Big Data)    - Volume</a:t>
            </a:r>
          </a:p>
          <a:p>
            <a:pPr marL="0" indent="0" eaLnBrk="1" hangingPunct="1">
              <a:buFont typeface="Times" panose="02020603050405020304" pitchFamily="18" charset="0"/>
              <a:buNone/>
            </a:pPr>
            <a:r>
              <a:rPr lang="en-US" altLang="de-DE" b="1" dirty="0"/>
              <a:t>Speed of Data (Data Rate)    - Velocity</a:t>
            </a:r>
          </a:p>
          <a:p>
            <a:pPr marL="0" indent="0" eaLnBrk="1" hangingPunct="1">
              <a:buFont typeface="Times" panose="02020603050405020304" pitchFamily="18" charset="0"/>
              <a:buNone/>
            </a:pPr>
            <a:r>
              <a:rPr lang="en-US" altLang="de-DE" b="1" dirty="0"/>
              <a:t>Data format (semantics)        - Variety</a:t>
            </a:r>
          </a:p>
          <a:p>
            <a:pPr marL="0" indent="0" eaLnBrk="1" hangingPunct="1">
              <a:buFont typeface="Times" panose="02020603050405020304" pitchFamily="18" charset="0"/>
              <a:buNone/>
            </a:pPr>
            <a:r>
              <a:rPr lang="en-US" altLang="de-DE" dirty="0"/>
              <a:t>Data trust</a:t>
            </a:r>
          </a:p>
          <a:p>
            <a:pPr marL="0" indent="0" eaLnBrk="1" hangingPunct="1">
              <a:buFont typeface="Times" panose="02020603050405020304" pitchFamily="18" charset="0"/>
              <a:buNone/>
            </a:pPr>
            <a:r>
              <a:rPr lang="en-US" altLang="de-DE" b="1" dirty="0"/>
              <a:t>Data quality</a:t>
            </a:r>
          </a:p>
          <a:p>
            <a:pPr marL="0" indent="0" eaLnBrk="1" hangingPunct="1">
              <a:buFont typeface="Times" panose="02020603050405020304" pitchFamily="18" charset="0"/>
              <a:buNone/>
            </a:pPr>
            <a:r>
              <a:rPr lang="de-DE" altLang="de-DE" dirty="0">
                <a:solidFill>
                  <a:srgbClr val="FF0000"/>
                </a:solidFill>
              </a:rPr>
              <a:t>DSVGO (</a:t>
            </a:r>
            <a:r>
              <a:rPr lang="de-DE" altLang="de-DE" dirty="0" err="1">
                <a:solidFill>
                  <a:srgbClr val="FF0000"/>
                </a:solidFill>
              </a:rPr>
              <a:t>privacy</a:t>
            </a:r>
            <a:r>
              <a:rPr lang="de-DE" altLang="de-DE" dirty="0">
                <a:solidFill>
                  <a:srgbClr val="FF0000"/>
                </a:solidFill>
              </a:rPr>
              <a:t>)</a:t>
            </a:r>
          </a:p>
          <a:p>
            <a:pPr marL="0" indent="0" eaLnBrk="1" hangingPunct="1">
              <a:buFont typeface="Times" panose="02020603050405020304" pitchFamily="18" charset="0"/>
              <a:buNone/>
            </a:pPr>
            <a:r>
              <a:rPr lang="de-DE" altLang="de-DE" dirty="0">
                <a:solidFill>
                  <a:srgbClr val="FF0000"/>
                </a:solidFill>
              </a:rPr>
              <a:t>Encryption (Transport </a:t>
            </a:r>
            <a:r>
              <a:rPr lang="de-DE" altLang="de-DE" dirty="0" err="1">
                <a:solidFill>
                  <a:srgbClr val="FF0000"/>
                </a:solidFill>
              </a:rPr>
              <a:t>security</a:t>
            </a:r>
            <a:r>
              <a:rPr lang="de-DE" altLang="de-DE" dirty="0">
                <a:solidFill>
                  <a:srgbClr val="FF0000"/>
                </a:solidFill>
              </a:rPr>
              <a:t>)</a:t>
            </a:r>
          </a:p>
          <a:p>
            <a:pPr marL="0" indent="0" eaLnBrk="1" hangingPunct="1">
              <a:buFont typeface="Times" panose="02020603050405020304" pitchFamily="18" charset="0"/>
              <a:buNone/>
            </a:pPr>
            <a:r>
              <a:rPr lang="de-DE" altLang="de-DE" dirty="0" err="1">
                <a:solidFill>
                  <a:srgbClr val="FF0000"/>
                </a:solidFill>
              </a:rPr>
              <a:t>Compression</a:t>
            </a:r>
            <a:endParaRPr lang="de-DE" altLang="de-DE" dirty="0">
              <a:solidFill>
                <a:srgbClr val="FF0000"/>
              </a:solidFill>
            </a:endParaRPr>
          </a:p>
          <a:p>
            <a:pPr marL="0" indent="0" eaLnBrk="1" hangingPunct="1">
              <a:buFont typeface="Times" panose="02020603050405020304" pitchFamily="18" charset="0"/>
              <a:buNone/>
            </a:pPr>
            <a:r>
              <a:rPr lang="de-DE" altLang="de-DE" dirty="0">
                <a:solidFill>
                  <a:srgbClr val="FF0000"/>
                </a:solidFill>
              </a:rPr>
              <a:t>Data </a:t>
            </a:r>
            <a:r>
              <a:rPr lang="de-DE" altLang="de-DE" dirty="0" err="1">
                <a:solidFill>
                  <a:srgbClr val="FF0000"/>
                </a:solidFill>
              </a:rPr>
              <a:t>Selection</a:t>
            </a:r>
            <a:endParaRPr lang="de-DE" altLang="de-DE" dirty="0">
              <a:solidFill>
                <a:srgbClr val="FF0000"/>
              </a:solidFill>
            </a:endParaRPr>
          </a:p>
        </p:txBody>
      </p:sp>
      <p:sp>
        <p:nvSpPr>
          <p:cNvPr id="43014" name="Textplatzhalter 3">
            <a:extLst>
              <a:ext uri="{FF2B5EF4-FFF2-40B4-BE49-F238E27FC236}">
                <a16:creationId xmlns:a16="http://schemas.microsoft.com/office/drawing/2014/main" id="{7766D2EC-261A-43FC-ABBC-04657474086A}"/>
              </a:ext>
            </a:extLst>
          </p:cNvPr>
          <p:cNvSpPr>
            <a:spLocks noGrp="1" noChangeArrowheads="1"/>
          </p:cNvSpPr>
          <p:nvPr>
            <p:ph type="body" sz="quarter" idx="4294967295"/>
          </p:nvPr>
        </p:nvSpPr>
        <p:spPr>
          <a:xfrm>
            <a:off x="4800600" y="1493838"/>
            <a:ext cx="2238375" cy="331787"/>
          </a:xfrm>
        </p:spPr>
        <p:txBody>
          <a:bodyPr/>
          <a:lstStyle/>
          <a:p>
            <a:pPr marL="0" indent="0" eaLnBrk="1" hangingPunct="1">
              <a:buFont typeface="Times" panose="02020603050405020304" pitchFamily="18" charset="0"/>
              <a:buNone/>
            </a:pPr>
            <a:r>
              <a:rPr lang="en-US" altLang="de-DE" sz="1800" b="1">
                <a:solidFill>
                  <a:schemeClr val="accent1"/>
                </a:solidFill>
              </a:rPr>
              <a:t>Technology</a:t>
            </a:r>
            <a:endParaRPr lang="de-DE" altLang="de-DE" sz="1800" b="1">
              <a:solidFill>
                <a:schemeClr val="accent1"/>
              </a:solidFill>
            </a:endParaRPr>
          </a:p>
        </p:txBody>
      </p:sp>
      <p:sp>
        <p:nvSpPr>
          <p:cNvPr id="43015" name="Inhaltsplatzhalter 5">
            <a:extLst>
              <a:ext uri="{FF2B5EF4-FFF2-40B4-BE49-F238E27FC236}">
                <a16:creationId xmlns:a16="http://schemas.microsoft.com/office/drawing/2014/main" id="{27001DAE-B743-4210-8169-DABAE119ABD9}"/>
              </a:ext>
            </a:extLst>
          </p:cNvPr>
          <p:cNvSpPr>
            <a:spLocks noGrp="1" noChangeArrowheads="1"/>
          </p:cNvSpPr>
          <p:nvPr>
            <p:ph sz="quarter" idx="4294967295"/>
          </p:nvPr>
        </p:nvSpPr>
        <p:spPr>
          <a:xfrm>
            <a:off x="4916488" y="1903413"/>
            <a:ext cx="3887787" cy="3240087"/>
          </a:xfrm>
        </p:spPr>
        <p:txBody>
          <a:bodyPr/>
          <a:lstStyle/>
          <a:p>
            <a:pPr marL="0" indent="0" eaLnBrk="1" hangingPunct="1">
              <a:buFont typeface="Times" panose="02020603050405020304" pitchFamily="18" charset="0"/>
              <a:buNone/>
            </a:pPr>
            <a:r>
              <a:rPr lang="en-US" altLang="de-DE"/>
              <a:t>SQL</a:t>
            </a:r>
          </a:p>
          <a:p>
            <a:pPr marL="0" indent="0" eaLnBrk="1" hangingPunct="1">
              <a:buFont typeface="Times" panose="02020603050405020304" pitchFamily="18" charset="0"/>
              <a:buNone/>
            </a:pPr>
            <a:r>
              <a:rPr lang="en-US" altLang="de-DE"/>
              <a:t>Map-and-Reduce (Hadoop)</a:t>
            </a:r>
          </a:p>
          <a:p>
            <a:pPr marL="0" indent="0" eaLnBrk="1" hangingPunct="1">
              <a:buFont typeface="Times" panose="02020603050405020304" pitchFamily="18" charset="0"/>
              <a:buNone/>
            </a:pPr>
            <a:r>
              <a:rPr lang="en-US" altLang="de-DE"/>
              <a:t>Stream Processing (Spark)</a:t>
            </a:r>
          </a:p>
        </p:txBody>
      </p:sp>
    </p:spTree>
    <p:extLst>
      <p:ext uri="{BB962C8B-B14F-4D97-AF65-F5344CB8AC3E}">
        <p14:creationId xmlns:p14="http://schemas.microsoft.com/office/powerpoint/2010/main" val="14335204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IoT Meets Big Data</a:t>
            </a:r>
          </a:p>
        </p:txBody>
      </p:sp>
      <p:sp>
        <p:nvSpPr>
          <p:cNvPr id="3" name="Slide Number Placeholder 2"/>
          <p:cNvSpPr>
            <a:spLocks noGrp="1"/>
          </p:cNvSpPr>
          <p:nvPr>
            <p:ph type="sldNum" sz="quarter" idx="4294967295"/>
          </p:nvPr>
        </p:nvSpPr>
        <p:spPr/>
        <p:txBody>
          <a:bodyPr/>
          <a:lstStyle/>
          <a:p>
            <a:endParaRPr lang="en-US" dirty="0"/>
          </a:p>
        </p:txBody>
      </p:sp>
      <p:pic>
        <p:nvPicPr>
          <p:cNvPr id="5" name="Picture 4" descr="Screen Clipping"/>
          <p:cNvPicPr>
            <a:picLocks noChangeAspect="1"/>
          </p:cNvPicPr>
          <p:nvPr/>
        </p:nvPicPr>
        <p:blipFill>
          <a:blip r:embed="rId2"/>
          <a:stretch>
            <a:fillRect/>
          </a:stretch>
        </p:blipFill>
        <p:spPr>
          <a:xfrm>
            <a:off x="257629" y="2057400"/>
            <a:ext cx="3567938" cy="3567938"/>
          </a:xfrm>
          <a:prstGeom prst="ellipse">
            <a:avLst/>
          </a:prstGeom>
        </p:spPr>
      </p:pic>
      <p:pic>
        <p:nvPicPr>
          <p:cNvPr id="6" name="Picture 5"/>
          <p:cNvPicPr>
            <a:picLocks noChangeAspect="1"/>
          </p:cNvPicPr>
          <p:nvPr/>
        </p:nvPicPr>
        <p:blipFill>
          <a:blip r:embed="rId3"/>
          <a:stretch>
            <a:fillRect/>
          </a:stretch>
        </p:blipFill>
        <p:spPr>
          <a:xfrm>
            <a:off x="5334000" y="2057400"/>
            <a:ext cx="3567938" cy="3567938"/>
          </a:xfrm>
          <a:prstGeom prst="rect">
            <a:avLst/>
          </a:prstGeom>
        </p:spPr>
      </p:pic>
      <p:sp>
        <p:nvSpPr>
          <p:cNvPr id="7" name="Left-Right Arrow 6"/>
          <p:cNvSpPr/>
          <p:nvPr/>
        </p:nvSpPr>
        <p:spPr>
          <a:xfrm>
            <a:off x="3904343" y="3543825"/>
            <a:ext cx="1320800" cy="566057"/>
          </a:xfrm>
          <a:prstGeom prst="leftRightArrow">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982500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When does data become Big Data</a:t>
            </a:r>
            <a:br>
              <a:rPr lang="en-US" dirty="0"/>
            </a:br>
            <a:endParaRPr lang="de-DE" dirty="0"/>
          </a:p>
        </p:txBody>
      </p:sp>
      <p:sp>
        <p:nvSpPr>
          <p:cNvPr id="4" name="Rechteck 3"/>
          <p:cNvSpPr/>
          <p:nvPr/>
        </p:nvSpPr>
        <p:spPr>
          <a:xfrm>
            <a:off x="533400" y="1752600"/>
            <a:ext cx="8229600" cy="4716676"/>
          </a:xfrm>
          <a:prstGeom prst="rect">
            <a:avLst/>
          </a:prstGeom>
        </p:spPr>
        <p:txBody>
          <a:bodyPr wrap="square">
            <a:spAutoFit/>
          </a:bodyPr>
          <a:lstStyle/>
          <a:p>
            <a:pPr defTabSz="950464">
              <a:spcAft>
                <a:spcPts val="346"/>
              </a:spcAft>
              <a:defRPr/>
            </a:pPr>
            <a:r>
              <a:rPr lang="en-US" sz="1800" dirty="0"/>
              <a:t>Big data is generally defined by its “three Vs”: volume, velocity, and variety. Thinkers in the field have occasionally argued for adding additional “Vs” (such as veracity and value), but the classic three Vs provide a nice overview of what defines big data.</a:t>
            </a:r>
          </a:p>
          <a:p>
            <a:pPr defTabSz="950464">
              <a:spcAft>
                <a:spcPts val="346"/>
              </a:spcAft>
              <a:defRPr/>
            </a:pPr>
            <a:endParaRPr lang="en-US" sz="1800" dirty="0"/>
          </a:p>
          <a:p>
            <a:pPr marL="174708" indent="-174708" defTabSz="950464">
              <a:spcAft>
                <a:spcPts val="346"/>
              </a:spcAft>
              <a:buFont typeface="Wingdings" panose="05000000000000000000" pitchFamily="2" charset="2"/>
              <a:buChar char="§"/>
              <a:defRPr/>
            </a:pPr>
            <a:r>
              <a:rPr lang="en-US" sz="1800" b="1" dirty="0"/>
              <a:t>Volume</a:t>
            </a:r>
            <a:r>
              <a:rPr lang="en-US" sz="1800" dirty="0"/>
              <a:t> is the “big” in big data. Current volumes of data (4 zettabytes worldwide this year and growing) dwarf anything we have had to tackle in human history.</a:t>
            </a:r>
          </a:p>
          <a:p>
            <a:pPr marL="174708" indent="-174708" defTabSz="950464">
              <a:spcAft>
                <a:spcPts val="346"/>
              </a:spcAft>
              <a:buFont typeface="Wingdings" panose="05000000000000000000" pitchFamily="2" charset="2"/>
              <a:buChar char="§"/>
              <a:defRPr/>
            </a:pPr>
            <a:r>
              <a:rPr lang="en-US" sz="1800" b="1" dirty="0"/>
              <a:t>Velocity</a:t>
            </a:r>
            <a:r>
              <a:rPr lang="en-US" sz="1800" dirty="0"/>
              <a:t> refers to the rate at which big data needs to be processed. This is both a factor of how quickly new data gets created, but also that we often want to look at live data streams for fresh data, like Twitter feeds for sentiment analysis or real-time Internet of Things (</a:t>
            </a:r>
            <a:r>
              <a:rPr lang="en-US" sz="1800" dirty="0" err="1"/>
              <a:t>IoT</a:t>
            </a:r>
            <a:r>
              <a:rPr lang="en-US" sz="1800" dirty="0"/>
              <a:t>) sensor data streams.</a:t>
            </a:r>
          </a:p>
          <a:p>
            <a:pPr marL="174708" indent="-174708" defTabSz="950464">
              <a:spcAft>
                <a:spcPts val="346"/>
              </a:spcAft>
              <a:buFont typeface="Wingdings" panose="05000000000000000000" pitchFamily="2" charset="2"/>
              <a:buChar char="§"/>
              <a:defRPr/>
            </a:pPr>
            <a:r>
              <a:rPr lang="en-US" sz="1800" b="1" dirty="0"/>
              <a:t>Variety</a:t>
            </a:r>
            <a:r>
              <a:rPr lang="en-US" sz="1800" dirty="0"/>
              <a:t> refers to unstructured (images, audio, and the like) or semi-structured (JSON documents).</a:t>
            </a:r>
          </a:p>
          <a:p>
            <a:endParaRPr lang="en-US" sz="1800" dirty="0"/>
          </a:p>
          <a:p>
            <a:endParaRPr lang="en-US" sz="1800" dirty="0"/>
          </a:p>
        </p:txBody>
      </p:sp>
    </p:spTree>
    <p:extLst>
      <p:ext uri="{BB962C8B-B14F-4D97-AF65-F5344CB8AC3E}">
        <p14:creationId xmlns:p14="http://schemas.microsoft.com/office/powerpoint/2010/main" val="3988695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US" dirty="0"/>
              <a:t>Big Data Value Chain</a:t>
            </a:r>
          </a:p>
        </p:txBody>
      </p:sp>
      <p:sp>
        <p:nvSpPr>
          <p:cNvPr id="7" name="Footer Placeholder 6"/>
          <p:cNvSpPr>
            <a:spLocks noGrp="1"/>
          </p:cNvSpPr>
          <p:nvPr>
            <p:ph type="ftr" sz="quarter" idx="4294967295"/>
          </p:nvPr>
        </p:nvSpPr>
        <p:spPr>
          <a:xfrm>
            <a:off x="3873500" y="6310312"/>
            <a:ext cx="6062662" cy="365125"/>
          </a:xfrm>
        </p:spPr>
        <p:txBody>
          <a:bodyPr/>
          <a:lstStyle/>
          <a:p>
            <a:pPr>
              <a:defRPr/>
            </a:pPr>
            <a:r>
              <a:rPr lang="en-US" dirty="0"/>
              <a:t>Source O’Reilly Strata 2012  </a:t>
            </a:r>
          </a:p>
        </p:txBody>
      </p:sp>
      <p:sp>
        <p:nvSpPr>
          <p:cNvPr id="14340" name="Slide Number Placeholder 8"/>
          <p:cNvSpPr>
            <a:spLocks noGrp="1"/>
          </p:cNvSpPr>
          <p:nvPr>
            <p:ph type="sldNum" sz="quarter" idx="4294967295"/>
          </p:nvPr>
        </p:nvSpPr>
        <p:spPr bwMode="auto">
          <a:xfrm>
            <a:off x="8766175" y="6427788"/>
            <a:ext cx="377825"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Calibri" charset="0"/>
                <a:ea typeface="ＭＳ Ｐゴシック" charset="0"/>
                <a:cs typeface="ＭＳ Ｐゴシック" charset="0"/>
              </a:defRPr>
            </a:lvl1pPr>
            <a:lvl2pPr marL="742950" indent="-285750" defTabSz="457200" eaLnBrk="0" hangingPunct="0">
              <a:defRPr sz="2400">
                <a:solidFill>
                  <a:schemeClr val="tx1"/>
                </a:solidFill>
                <a:latin typeface="Calibri" charset="0"/>
                <a:ea typeface="ＭＳ Ｐゴシック" charset="0"/>
              </a:defRPr>
            </a:lvl2pPr>
            <a:lvl3pPr marL="1143000" indent="-228600" defTabSz="457200" eaLnBrk="0" hangingPunct="0">
              <a:defRPr sz="2400">
                <a:solidFill>
                  <a:schemeClr val="tx1"/>
                </a:solidFill>
                <a:latin typeface="Calibri" charset="0"/>
                <a:ea typeface="ＭＳ Ｐゴシック" charset="0"/>
              </a:defRPr>
            </a:lvl3pPr>
            <a:lvl4pPr marL="1600200" indent="-228600" defTabSz="457200" eaLnBrk="0" hangingPunct="0">
              <a:defRPr sz="2400">
                <a:solidFill>
                  <a:schemeClr val="tx1"/>
                </a:solidFill>
                <a:latin typeface="Calibri" charset="0"/>
                <a:ea typeface="ＭＳ Ｐゴシック" charset="0"/>
              </a:defRPr>
            </a:lvl4pPr>
            <a:lvl5pPr marL="2057400" indent="-228600" defTabSz="4572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fld id="{E22A23D6-C69B-1B46-B05C-53241EA3629D}" type="slidenum">
              <a:rPr lang="en-US" sz="1000">
                <a:solidFill>
                  <a:schemeClr val="bg1"/>
                </a:solidFill>
              </a:rPr>
              <a:pPr eaLnBrk="1" hangingPunct="1"/>
              <a:t>18</a:t>
            </a:fld>
            <a:endParaRPr lang="en-US" sz="1000">
              <a:solidFill>
                <a:schemeClr val="bg1"/>
              </a:solidFill>
            </a:endParaRPr>
          </a:p>
        </p:txBody>
      </p:sp>
      <p:sp>
        <p:nvSpPr>
          <p:cNvPr id="6" name="Content Placeholder 2"/>
          <p:cNvSpPr txBox="1">
            <a:spLocks/>
          </p:cNvSpPr>
          <p:nvPr/>
        </p:nvSpPr>
        <p:spPr bwMode="auto">
          <a:xfrm>
            <a:off x="441590" y="2819400"/>
            <a:ext cx="8464020" cy="2630486"/>
          </a:xfrm>
          <a:prstGeom prst="rect">
            <a:avLst/>
          </a:prstGeom>
          <a:noFill/>
          <a:ln w="9525">
            <a:noFill/>
            <a:miter lim="800000"/>
            <a:headEnd/>
            <a:tailEnd/>
          </a:ln>
        </p:spPr>
        <p:txBody>
          <a:bodyPr/>
          <a:lstStyle/>
          <a:p>
            <a:pPr marL="457200" indent="-457200">
              <a:spcBef>
                <a:spcPct val="20000"/>
              </a:spcBef>
              <a:buClr>
                <a:srgbClr val="CC0000"/>
              </a:buClr>
            </a:pPr>
            <a:r>
              <a:rPr lang="en-US" sz="1800" b="1" dirty="0">
                <a:cs typeface="Arial" charset="0"/>
              </a:rPr>
              <a:t>Collection</a:t>
            </a:r>
            <a:r>
              <a:rPr lang="en-US" sz="1800" dirty="0">
                <a:cs typeface="Arial" charset="0"/>
              </a:rPr>
              <a:t> – Structured, unstructured and semi-structured data from multiple sources</a:t>
            </a:r>
          </a:p>
          <a:p>
            <a:pPr marL="457200" indent="-457200">
              <a:spcBef>
                <a:spcPct val="20000"/>
              </a:spcBef>
              <a:buClr>
                <a:srgbClr val="CC0000"/>
              </a:buClr>
            </a:pPr>
            <a:r>
              <a:rPr lang="en-US" sz="1800" b="1" dirty="0">
                <a:cs typeface="Arial" charset="0"/>
              </a:rPr>
              <a:t>Ingestion</a:t>
            </a:r>
            <a:r>
              <a:rPr lang="en-US" sz="1800" dirty="0">
                <a:cs typeface="Arial" charset="0"/>
              </a:rPr>
              <a:t> – loading vast amounts of data onto a single data store</a:t>
            </a:r>
          </a:p>
          <a:p>
            <a:pPr marL="457200" indent="-457200">
              <a:spcBef>
                <a:spcPct val="20000"/>
              </a:spcBef>
              <a:buClr>
                <a:srgbClr val="CC0000"/>
              </a:buClr>
            </a:pPr>
            <a:r>
              <a:rPr lang="en-US" sz="1800" b="1" dirty="0">
                <a:cs typeface="Arial" charset="0"/>
              </a:rPr>
              <a:t>Discovery &amp; Cleansing </a:t>
            </a:r>
            <a:r>
              <a:rPr lang="en-US" sz="1800" dirty="0">
                <a:cs typeface="Arial" charset="0"/>
              </a:rPr>
              <a:t>– understanding format and content; </a:t>
            </a:r>
            <a:r>
              <a:rPr lang="en-GB" sz="1800" dirty="0"/>
              <a:t>clean up and formatting</a:t>
            </a:r>
            <a:endParaRPr lang="en-US" sz="1800" dirty="0">
              <a:cs typeface="Arial" charset="0"/>
            </a:endParaRPr>
          </a:p>
          <a:p>
            <a:pPr marL="457200" indent="-457200">
              <a:spcBef>
                <a:spcPct val="20000"/>
              </a:spcBef>
              <a:buClr>
                <a:srgbClr val="CC0000"/>
              </a:buClr>
            </a:pPr>
            <a:r>
              <a:rPr lang="en-US" sz="1800" b="1" dirty="0">
                <a:cs typeface="Arial" charset="0"/>
              </a:rPr>
              <a:t>Integration</a:t>
            </a:r>
            <a:r>
              <a:rPr lang="en-US" sz="1800" dirty="0">
                <a:cs typeface="Arial" charset="0"/>
              </a:rPr>
              <a:t> – linking, entity extraction, entity resolution, indexing and data fusion</a:t>
            </a:r>
            <a:endParaRPr lang="en-US" sz="1800" b="1" dirty="0">
              <a:cs typeface="Arial" charset="0"/>
            </a:endParaRPr>
          </a:p>
          <a:p>
            <a:pPr marL="457200" indent="-457200">
              <a:spcBef>
                <a:spcPct val="20000"/>
              </a:spcBef>
              <a:buClr>
                <a:srgbClr val="CC0000"/>
              </a:buClr>
            </a:pPr>
            <a:r>
              <a:rPr lang="en-US" sz="1800" b="1" dirty="0">
                <a:cs typeface="Arial" charset="0"/>
              </a:rPr>
              <a:t>Analysis </a:t>
            </a:r>
            <a:r>
              <a:rPr lang="en-US" sz="1800" dirty="0">
                <a:cs typeface="Arial" charset="0"/>
              </a:rPr>
              <a:t>– Intelligence, statistics, predictive and text analytics, machine learning</a:t>
            </a:r>
          </a:p>
          <a:p>
            <a:pPr marL="457200" indent="-457200">
              <a:spcBef>
                <a:spcPct val="20000"/>
              </a:spcBef>
              <a:buClr>
                <a:srgbClr val="CC0000"/>
              </a:buClr>
            </a:pPr>
            <a:r>
              <a:rPr lang="en-US" sz="1800" b="1" dirty="0">
                <a:cs typeface="Arial" charset="0"/>
              </a:rPr>
              <a:t>Delivery</a:t>
            </a:r>
            <a:r>
              <a:rPr lang="en-US" sz="1800" dirty="0">
                <a:cs typeface="Arial" charset="0"/>
              </a:rPr>
              <a:t> – querying, visualization, real time delivery on enterprise-class availability</a:t>
            </a:r>
          </a:p>
        </p:txBody>
      </p:sp>
      <p:grpSp>
        <p:nvGrpSpPr>
          <p:cNvPr id="9" name="Group 14"/>
          <p:cNvGrpSpPr>
            <a:grpSpLocks/>
          </p:cNvGrpSpPr>
          <p:nvPr/>
        </p:nvGrpSpPr>
        <p:grpSpPr bwMode="auto">
          <a:xfrm>
            <a:off x="206375" y="1360488"/>
            <a:ext cx="8767763" cy="947738"/>
            <a:chOff x="228600" y="2667000"/>
            <a:chExt cx="8767763" cy="838200"/>
          </a:xfrm>
        </p:grpSpPr>
        <p:sp>
          <p:nvSpPr>
            <p:cNvPr id="10" name="AutoShape 20"/>
            <p:cNvSpPr>
              <a:spLocks noChangeArrowheads="1"/>
            </p:cNvSpPr>
            <p:nvPr/>
          </p:nvSpPr>
          <p:spPr bwMode="auto">
            <a:xfrm>
              <a:off x="228600" y="2667000"/>
              <a:ext cx="1600200" cy="838200"/>
            </a:xfrm>
            <a:prstGeom prst="homePlate">
              <a:avLst>
                <a:gd name="adj" fmla="val 18375"/>
              </a:avLst>
            </a:prstGeom>
            <a:solidFill>
              <a:schemeClr val="bg1"/>
            </a:solidFill>
            <a:ln w="12700">
              <a:solidFill>
                <a:srgbClr val="009DDB"/>
              </a:solidFill>
              <a:miter lim="800000"/>
              <a:headEnd/>
              <a:tailEnd/>
            </a:ln>
          </p:spPr>
          <p:txBody>
            <a:bodyPr lIns="182880" anchor="ctr"/>
            <a:lstStyle/>
            <a:p>
              <a:pPr algn="ctr" eaLnBrk="0" hangingPunct="0"/>
              <a:r>
                <a:rPr lang="en-US" sz="1600" b="1"/>
                <a:t>Collection</a:t>
              </a:r>
            </a:p>
          </p:txBody>
        </p:sp>
        <p:sp>
          <p:nvSpPr>
            <p:cNvPr id="11" name="AutoShape 21"/>
            <p:cNvSpPr>
              <a:spLocks noChangeArrowheads="1"/>
            </p:cNvSpPr>
            <p:nvPr/>
          </p:nvSpPr>
          <p:spPr bwMode="auto">
            <a:xfrm>
              <a:off x="1662113" y="2667000"/>
              <a:ext cx="1600200" cy="838200"/>
            </a:xfrm>
            <a:prstGeom prst="chevron">
              <a:avLst>
                <a:gd name="adj" fmla="val 18561"/>
              </a:avLst>
            </a:prstGeom>
            <a:solidFill>
              <a:srgbClr val="009DDB">
                <a:alpha val="20000"/>
              </a:srgbClr>
            </a:solidFill>
            <a:ln w="12700">
              <a:solidFill>
                <a:srgbClr val="009DDB"/>
              </a:solidFill>
              <a:miter lim="800000"/>
              <a:headEnd/>
              <a:tailEnd/>
            </a:ln>
          </p:spPr>
          <p:txBody>
            <a:bodyPr lIns="182880" anchor="ctr"/>
            <a:lstStyle/>
            <a:p>
              <a:pPr algn="ctr" eaLnBrk="0" hangingPunct="0"/>
              <a:r>
                <a:rPr lang="en-US" sz="1600" b="1"/>
                <a:t>Ingestion</a:t>
              </a:r>
            </a:p>
          </p:txBody>
        </p:sp>
        <p:sp>
          <p:nvSpPr>
            <p:cNvPr id="12" name="AutoShape 22"/>
            <p:cNvSpPr>
              <a:spLocks noChangeArrowheads="1"/>
            </p:cNvSpPr>
            <p:nvPr/>
          </p:nvSpPr>
          <p:spPr bwMode="auto">
            <a:xfrm>
              <a:off x="3095625" y="2667000"/>
              <a:ext cx="1600200" cy="838200"/>
            </a:xfrm>
            <a:prstGeom prst="chevron">
              <a:avLst>
                <a:gd name="adj" fmla="val 18561"/>
              </a:avLst>
            </a:prstGeom>
            <a:solidFill>
              <a:srgbClr val="009DDB">
                <a:alpha val="34901"/>
              </a:srgbClr>
            </a:solidFill>
            <a:ln w="12700">
              <a:solidFill>
                <a:srgbClr val="009DDB"/>
              </a:solidFill>
              <a:miter lim="800000"/>
              <a:headEnd/>
              <a:tailEnd/>
            </a:ln>
          </p:spPr>
          <p:txBody>
            <a:bodyPr lIns="182880" anchor="ctr"/>
            <a:lstStyle/>
            <a:p>
              <a:pPr algn="ctr" eaLnBrk="0" hangingPunct="0"/>
              <a:r>
                <a:rPr lang="en-US" sz="1600" b="1"/>
                <a:t>Discovery  &amp; Cleansing</a:t>
              </a:r>
            </a:p>
          </p:txBody>
        </p:sp>
        <p:sp>
          <p:nvSpPr>
            <p:cNvPr id="13" name="AutoShape 23"/>
            <p:cNvSpPr>
              <a:spLocks noChangeArrowheads="1"/>
            </p:cNvSpPr>
            <p:nvPr/>
          </p:nvSpPr>
          <p:spPr bwMode="auto">
            <a:xfrm>
              <a:off x="4529138" y="2667000"/>
              <a:ext cx="1600200" cy="838200"/>
            </a:xfrm>
            <a:prstGeom prst="chevron">
              <a:avLst>
                <a:gd name="adj" fmla="val 18561"/>
              </a:avLst>
            </a:prstGeom>
            <a:solidFill>
              <a:srgbClr val="009DDB">
                <a:alpha val="50195"/>
              </a:srgbClr>
            </a:solidFill>
            <a:ln w="12700">
              <a:solidFill>
                <a:srgbClr val="009DDB"/>
              </a:solidFill>
              <a:miter lim="800000"/>
              <a:headEnd/>
              <a:tailEnd/>
            </a:ln>
          </p:spPr>
          <p:txBody>
            <a:bodyPr lIns="182880" anchor="ctr"/>
            <a:lstStyle/>
            <a:p>
              <a:pPr algn="ctr" eaLnBrk="0" hangingPunct="0"/>
              <a:r>
                <a:rPr lang="en-US" sz="1600" b="1"/>
                <a:t>Integration</a:t>
              </a:r>
            </a:p>
          </p:txBody>
        </p:sp>
        <p:sp>
          <p:nvSpPr>
            <p:cNvPr id="14" name="AutoShape 24"/>
            <p:cNvSpPr>
              <a:spLocks noChangeArrowheads="1"/>
            </p:cNvSpPr>
            <p:nvPr/>
          </p:nvSpPr>
          <p:spPr bwMode="auto">
            <a:xfrm>
              <a:off x="5962650" y="2667000"/>
              <a:ext cx="1600200" cy="838200"/>
            </a:xfrm>
            <a:prstGeom prst="chevron">
              <a:avLst>
                <a:gd name="adj" fmla="val 18561"/>
              </a:avLst>
            </a:prstGeom>
            <a:solidFill>
              <a:srgbClr val="009DDB">
                <a:alpha val="69803"/>
              </a:srgbClr>
            </a:solidFill>
            <a:ln w="12700">
              <a:solidFill>
                <a:srgbClr val="009DDB"/>
              </a:solidFill>
              <a:miter lim="800000"/>
              <a:headEnd/>
              <a:tailEnd/>
            </a:ln>
          </p:spPr>
          <p:txBody>
            <a:bodyPr lIns="182880" anchor="ctr"/>
            <a:lstStyle/>
            <a:p>
              <a:pPr algn="ctr" eaLnBrk="0" hangingPunct="0"/>
              <a:r>
                <a:rPr lang="en-US" sz="1600" b="1"/>
                <a:t>Analysis</a:t>
              </a:r>
            </a:p>
          </p:txBody>
        </p:sp>
        <p:sp>
          <p:nvSpPr>
            <p:cNvPr id="15" name="AutoShape 25"/>
            <p:cNvSpPr>
              <a:spLocks noChangeArrowheads="1"/>
            </p:cNvSpPr>
            <p:nvPr/>
          </p:nvSpPr>
          <p:spPr bwMode="auto">
            <a:xfrm>
              <a:off x="7396163" y="2667000"/>
              <a:ext cx="1600200" cy="838200"/>
            </a:xfrm>
            <a:prstGeom prst="chevron">
              <a:avLst>
                <a:gd name="adj" fmla="val 18561"/>
              </a:avLst>
            </a:prstGeom>
            <a:solidFill>
              <a:srgbClr val="009DDB"/>
            </a:solidFill>
            <a:ln w="12700">
              <a:solidFill>
                <a:srgbClr val="009DDB"/>
              </a:solidFill>
              <a:miter lim="800000"/>
              <a:headEnd/>
              <a:tailEnd/>
            </a:ln>
          </p:spPr>
          <p:txBody>
            <a:bodyPr lIns="182880" anchor="ctr"/>
            <a:lstStyle/>
            <a:p>
              <a:pPr algn="ctr" eaLnBrk="0" hangingPunct="0"/>
              <a:r>
                <a:rPr lang="en-US" sz="1600" b="1"/>
                <a:t>Delivery</a:t>
              </a:r>
            </a:p>
          </p:txBody>
        </p:sp>
      </p:grpSp>
      <p:sp>
        <p:nvSpPr>
          <p:cNvPr id="16" name="Slide Number Placeholder 5"/>
          <p:cNvSpPr txBox="1">
            <a:spLocks/>
          </p:cNvSpPr>
          <p:nvPr/>
        </p:nvSpPr>
        <p:spPr>
          <a:xfrm>
            <a:off x="8629650" y="6427788"/>
            <a:ext cx="377825" cy="365125"/>
          </a:xfrm>
          <a:prstGeom prst="rect">
            <a:avLst/>
          </a:prstGeom>
        </p:spPr>
        <p:txBody>
          <a:bodyPr vert="horz" wrap="square" lIns="91440" tIns="45720" rIns="91440" bIns="45720" numCol="1" anchor="ctr" anchorCtr="0" compatLnSpc="1">
            <a:prstTxWarp prst="textNoShape">
              <a:avLst/>
            </a:prstTxWarp>
          </a:bodyPr>
          <a:lstStyle>
            <a:lvl1pPr algn="ctr">
              <a:defRPr sz="1000">
                <a:solidFill>
                  <a:schemeClr val="tx1"/>
                </a:solidFill>
              </a:defRPr>
            </a:lvl1pPr>
          </a:lstStyle>
          <a:p>
            <a:pPr marL="0" marR="0" lvl="0" indent="0" algn="ctr" defTabSz="912813" rtl="0" eaLnBrk="1" fontAlgn="base" latinLnBrk="0" hangingPunct="1">
              <a:lnSpc>
                <a:spcPct val="100000"/>
              </a:lnSpc>
              <a:spcBef>
                <a:spcPct val="0"/>
              </a:spcBef>
              <a:spcAft>
                <a:spcPct val="0"/>
              </a:spcAft>
              <a:buClrTx/>
              <a:buSzTx/>
              <a:buFontTx/>
              <a:buNone/>
              <a:tabLst/>
              <a:defRPr/>
            </a:pPr>
            <a:fld id="{032810DB-6D0D-6546-9933-38ADD1A5F8A4}" type="slidenum">
              <a:rPr kumimoji="0" lang="en-US" sz="1000" b="0" i="0" u="none" strike="noStrike" kern="1200" cap="none" spc="0" normalizeH="0" baseline="0" noProof="0" smtClean="0">
                <a:ln>
                  <a:noFill/>
                </a:ln>
                <a:solidFill>
                  <a:schemeClr val="tx1"/>
                </a:solidFill>
                <a:effectLst/>
                <a:uLnTx/>
                <a:uFillTx/>
                <a:latin typeface="Calibri" charset="0"/>
                <a:ea typeface="ＭＳ Ｐゴシック" charset="0"/>
                <a:cs typeface="ＭＳ Ｐゴシック" charset="0"/>
              </a:rPr>
              <a:pPr marL="0" marR="0" lvl="0" indent="0" algn="ctr" defTabSz="912813" rtl="0" eaLnBrk="1" fontAlgn="base" latinLnBrk="0" hangingPunct="1">
                <a:lnSpc>
                  <a:spcPct val="100000"/>
                </a:lnSpc>
                <a:spcBef>
                  <a:spcPct val="0"/>
                </a:spcBef>
                <a:spcAft>
                  <a:spcPct val="0"/>
                </a:spcAft>
                <a:buClrTx/>
                <a:buSzTx/>
                <a:buFontTx/>
                <a:buNone/>
                <a:tabLst/>
                <a:defRPr/>
              </a:pPr>
              <a:t>18</a:t>
            </a:fld>
            <a:endParaRPr kumimoji="0" lang="en-US" sz="1000" b="0" i="0" u="none" strike="noStrike" kern="1200" cap="none" spc="0" normalizeH="0" baseline="0" noProof="0" dirty="0">
              <a:ln>
                <a:noFill/>
              </a:ln>
              <a:solidFill>
                <a:schemeClr val="tx1"/>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23794727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Rectangle 345"/>
          <p:cNvSpPr/>
          <p:nvPr/>
        </p:nvSpPr>
        <p:spPr bwMode="auto">
          <a:xfrm>
            <a:off x="4472631" y="2700656"/>
            <a:ext cx="1277006" cy="2969406"/>
          </a:xfrm>
          <a:prstGeom prst="rect">
            <a:avLst/>
          </a:prstGeom>
          <a:solidFill>
            <a:schemeClr val="bg2"/>
          </a:solidFill>
          <a:ln w="3175">
            <a:noFill/>
          </a:ln>
          <a:effectLst/>
        </p:spPr>
        <p:txBody>
          <a:bodyPr spcFirstLastPara="0" vert="horz" wrap="square" lIns="13438" tIns="67211" rIns="13438" bIns="67182" numCol="1" spcCol="1270" anchor="t" anchorCtr="0">
            <a:noAutofit/>
          </a:bodyPr>
          <a:lstStyle/>
          <a:p>
            <a:pPr algn="ctr" defTabSz="532928" eaLnBrk="1" fontAlgn="auto" hangingPunct="1">
              <a:spcAft>
                <a:spcPct val="35000"/>
              </a:spcAft>
              <a:defRPr/>
            </a:pPr>
            <a:r>
              <a:rPr lang="en-US" sz="1176" kern="0" dirty="0">
                <a:latin typeface="Segoe UI Light"/>
                <a:ea typeface="MS PGothic" panose="020B0600070205080204" pitchFamily="34" charset="-128"/>
                <a:cs typeface="Segoe UI Light"/>
              </a:rPr>
              <a:t>Machine learning</a:t>
            </a:r>
            <a:br>
              <a:rPr lang="en-US" sz="1176" kern="0" dirty="0">
                <a:latin typeface="Segoe UI Light"/>
                <a:ea typeface="MS PGothic" panose="020B0600070205080204" pitchFamily="34" charset="-128"/>
                <a:cs typeface="Segoe UI Light"/>
              </a:rPr>
            </a:br>
            <a:r>
              <a:rPr lang="en-US" sz="1176" kern="0" dirty="0">
                <a:latin typeface="Segoe UI Light"/>
                <a:ea typeface="MS PGothic" panose="020B0600070205080204" pitchFamily="34" charset="-128"/>
                <a:cs typeface="Segoe UI Light"/>
              </a:rPr>
              <a:t>and analytics</a:t>
            </a:r>
          </a:p>
        </p:txBody>
      </p:sp>
      <p:sp>
        <p:nvSpPr>
          <p:cNvPr id="345" name="Rectangle 344"/>
          <p:cNvSpPr/>
          <p:nvPr/>
        </p:nvSpPr>
        <p:spPr bwMode="auto">
          <a:xfrm>
            <a:off x="3107119" y="2700656"/>
            <a:ext cx="1277006" cy="2969406"/>
          </a:xfrm>
          <a:prstGeom prst="rect">
            <a:avLst/>
          </a:prstGeom>
          <a:solidFill>
            <a:schemeClr val="bg2"/>
          </a:solidFill>
          <a:ln w="3175">
            <a:noFill/>
          </a:ln>
          <a:effectLst/>
        </p:spPr>
        <p:txBody>
          <a:bodyPr spcFirstLastPara="0" vert="horz" wrap="square" lIns="13438" tIns="67211" rIns="13438" bIns="67182" numCol="1" spcCol="1270" anchor="t" anchorCtr="0">
            <a:noAutofit/>
          </a:bodyPr>
          <a:lstStyle/>
          <a:p>
            <a:pPr algn="ctr" defTabSz="532928" eaLnBrk="1" fontAlgn="auto" hangingPunct="1">
              <a:spcAft>
                <a:spcPct val="35000"/>
              </a:spcAft>
              <a:defRPr/>
            </a:pPr>
            <a:r>
              <a:rPr lang="en-US" sz="1176" kern="0" dirty="0">
                <a:latin typeface="Segoe UI Light"/>
                <a:ea typeface="MS PGothic" panose="020B0600070205080204" pitchFamily="34" charset="-128"/>
                <a:cs typeface="Segoe UI Light"/>
              </a:rPr>
              <a:t>Big data</a:t>
            </a:r>
            <a:br>
              <a:rPr lang="en-US" sz="1176" kern="0" dirty="0">
                <a:latin typeface="Segoe UI Light"/>
                <a:ea typeface="MS PGothic" panose="020B0600070205080204" pitchFamily="34" charset="-128"/>
                <a:cs typeface="Segoe UI Light"/>
              </a:rPr>
            </a:br>
            <a:r>
              <a:rPr lang="en-US" sz="1176" kern="0" dirty="0">
                <a:latin typeface="Segoe UI Light"/>
                <a:ea typeface="MS PGothic" panose="020B0600070205080204" pitchFamily="34" charset="-128"/>
                <a:cs typeface="Segoe UI Light"/>
              </a:rPr>
              <a:t>stores</a:t>
            </a:r>
          </a:p>
        </p:txBody>
      </p:sp>
      <p:sp>
        <p:nvSpPr>
          <p:cNvPr id="343" name="Rectangle 342"/>
          <p:cNvSpPr/>
          <p:nvPr/>
        </p:nvSpPr>
        <p:spPr bwMode="auto">
          <a:xfrm>
            <a:off x="5827792" y="4784042"/>
            <a:ext cx="1277006" cy="886020"/>
          </a:xfrm>
          <a:prstGeom prst="rect">
            <a:avLst/>
          </a:prstGeom>
          <a:solidFill>
            <a:schemeClr val="bg2"/>
          </a:solidFill>
          <a:ln w="3175">
            <a:noFill/>
          </a:ln>
          <a:effectLst/>
        </p:spPr>
        <p:txBody>
          <a:bodyPr spcFirstLastPara="0" vert="horz" wrap="square" lIns="13438" tIns="67211" rIns="13438" bIns="67182" numCol="1" spcCol="1270" anchor="t" anchorCtr="0">
            <a:noAutofit/>
          </a:bodyPr>
          <a:lstStyle/>
          <a:p>
            <a:pPr algn="ctr" defTabSz="532928" eaLnBrk="1" fontAlgn="auto" hangingPunct="1">
              <a:spcAft>
                <a:spcPct val="35000"/>
              </a:spcAft>
              <a:defRPr/>
            </a:pPr>
            <a:r>
              <a:rPr lang="en-US" sz="1176" kern="0" dirty="0">
                <a:latin typeface="Segoe UI Light"/>
                <a:ea typeface="MS PGothic" panose="020B0600070205080204" pitchFamily="34" charset="-128"/>
                <a:cs typeface="Segoe UI Light"/>
              </a:rPr>
              <a:t>Dashboards and visualizations</a:t>
            </a:r>
          </a:p>
        </p:txBody>
      </p:sp>
      <p:sp>
        <p:nvSpPr>
          <p:cNvPr id="344" name="Rectangle 343"/>
          <p:cNvSpPr/>
          <p:nvPr/>
        </p:nvSpPr>
        <p:spPr bwMode="auto">
          <a:xfrm>
            <a:off x="1741613" y="2700655"/>
            <a:ext cx="1277006" cy="2969407"/>
          </a:xfrm>
          <a:prstGeom prst="rect">
            <a:avLst/>
          </a:prstGeom>
          <a:solidFill>
            <a:schemeClr val="bg2"/>
          </a:solidFill>
          <a:ln w="3175">
            <a:noFill/>
          </a:ln>
          <a:effectLst/>
        </p:spPr>
        <p:txBody>
          <a:bodyPr spcFirstLastPara="0" vert="horz" wrap="square" lIns="13438" tIns="67211" rIns="13438" bIns="67182" numCol="1" spcCol="1270" anchor="t" anchorCtr="0">
            <a:noAutofit/>
          </a:bodyPr>
          <a:lstStyle/>
          <a:p>
            <a:pPr algn="ctr" defTabSz="532928" eaLnBrk="1" fontAlgn="auto" hangingPunct="1">
              <a:spcAft>
                <a:spcPct val="35000"/>
              </a:spcAft>
              <a:defRPr/>
            </a:pPr>
            <a:r>
              <a:rPr lang="en-US" sz="1176" kern="0" dirty="0">
                <a:latin typeface="Segoe UI Light"/>
                <a:ea typeface="MS PGothic" panose="020B0600070205080204" pitchFamily="34" charset="-128"/>
                <a:cs typeface="Segoe UI Light"/>
              </a:rPr>
              <a:t>Information</a:t>
            </a:r>
            <a:br>
              <a:rPr lang="en-US" sz="1176" kern="0" dirty="0">
                <a:latin typeface="Segoe UI Light"/>
                <a:ea typeface="MS PGothic" panose="020B0600070205080204" pitchFamily="34" charset="-128"/>
                <a:cs typeface="Segoe UI Light"/>
              </a:rPr>
            </a:br>
            <a:r>
              <a:rPr lang="en-US" sz="1176" kern="0" dirty="0">
                <a:latin typeface="Segoe UI Light"/>
                <a:ea typeface="MS PGothic" panose="020B0600070205080204" pitchFamily="34" charset="-128"/>
                <a:cs typeface="Segoe UI Light"/>
              </a:rPr>
              <a:t>management</a:t>
            </a:r>
          </a:p>
        </p:txBody>
      </p:sp>
      <p:sp>
        <p:nvSpPr>
          <p:cNvPr id="5" name="Rectangle 4"/>
          <p:cNvSpPr/>
          <p:nvPr/>
        </p:nvSpPr>
        <p:spPr>
          <a:xfrm>
            <a:off x="5885312" y="5241685"/>
            <a:ext cx="1150722" cy="37235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4" eaLnBrk="1" fontAlgn="auto" hangingPunct="1">
              <a:spcBef>
                <a:spcPts val="0"/>
              </a:spcBef>
              <a:spcAft>
                <a:spcPts val="0"/>
              </a:spcAft>
              <a:defRPr/>
            </a:pPr>
            <a:endParaRPr lang="en-US" sz="1324" dirty="0">
              <a:solidFill>
                <a:schemeClr val="tx1"/>
              </a:solidFill>
              <a:latin typeface="Segoe UI"/>
            </a:endParaRPr>
          </a:p>
        </p:txBody>
      </p:sp>
      <p:sp>
        <p:nvSpPr>
          <p:cNvPr id="351" name="Rectangle 350"/>
          <p:cNvSpPr/>
          <p:nvPr/>
        </p:nvSpPr>
        <p:spPr>
          <a:xfrm>
            <a:off x="2084639" y="4259141"/>
            <a:ext cx="934231" cy="205441"/>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Event Hubs</a:t>
            </a:r>
            <a:endParaRPr lang="en-US" sz="735" kern="0" dirty="0">
              <a:latin typeface="Segoe UI"/>
              <a:ea typeface="MS PGothic" panose="020B0600070205080204" pitchFamily="34" charset="-128"/>
            </a:endParaRPr>
          </a:p>
        </p:txBody>
      </p:sp>
      <p:sp>
        <p:nvSpPr>
          <p:cNvPr id="352" name="Rectangle 351"/>
          <p:cNvSpPr/>
          <p:nvPr/>
        </p:nvSpPr>
        <p:spPr>
          <a:xfrm>
            <a:off x="4796107" y="4086174"/>
            <a:ext cx="1009302" cy="431657"/>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HDInsight </a:t>
            </a:r>
            <a:br>
              <a:rPr lang="en-US" sz="735" kern="0" dirty="0">
                <a:latin typeface="Segoe UI"/>
                <a:ea typeface="MS PGothic" panose="020B0600070205080204" pitchFamily="34" charset="-128"/>
                <a:cs typeface="Segoe UI Semilight" panose="020B0402040204020203" pitchFamily="34" charset="0"/>
              </a:rPr>
            </a:br>
            <a:r>
              <a:rPr lang="en-US" sz="735" kern="0" dirty="0">
                <a:latin typeface="Segoe UI"/>
                <a:ea typeface="MS PGothic" panose="020B0600070205080204" pitchFamily="34" charset="-128"/>
                <a:cs typeface="Segoe UI Semilight" panose="020B0402040204020203" pitchFamily="34" charset="0"/>
              </a:rPr>
              <a:t>(Apache </a:t>
            </a:r>
            <a:r>
              <a:rPr lang="en-US" sz="735" kern="0" dirty="0" err="1">
                <a:latin typeface="Segoe UI"/>
                <a:ea typeface="MS PGothic" panose="020B0600070205080204" pitchFamily="34" charset="-128"/>
                <a:cs typeface="Segoe UI Semilight" panose="020B0402040204020203" pitchFamily="34" charset="0"/>
              </a:rPr>
              <a:t>Hadoop</a:t>
            </a:r>
            <a:r>
              <a:rPr lang="en-US" sz="735" kern="0" dirty="0">
                <a:latin typeface="Segoe UI"/>
                <a:ea typeface="MS PGothic" panose="020B0600070205080204" pitchFamily="34" charset="-128"/>
                <a:cs typeface="Segoe UI Semilight" panose="020B0402040204020203" pitchFamily="34" charset="0"/>
              </a:rPr>
              <a:t> </a:t>
            </a:r>
            <a:br>
              <a:rPr lang="en-US" sz="735" kern="0" dirty="0">
                <a:latin typeface="Segoe UI"/>
                <a:ea typeface="MS PGothic" panose="020B0600070205080204" pitchFamily="34" charset="-128"/>
                <a:cs typeface="Segoe UI Semilight" panose="020B0402040204020203" pitchFamily="34" charset="0"/>
              </a:rPr>
            </a:br>
            <a:r>
              <a:rPr lang="en-US" sz="735" kern="0" dirty="0">
                <a:latin typeface="Segoe UI"/>
                <a:ea typeface="MS PGothic" panose="020B0600070205080204" pitchFamily="34" charset="-128"/>
                <a:cs typeface="Segoe UI Semilight" panose="020B0402040204020203" pitchFamily="34" charset="0"/>
              </a:rPr>
              <a:t>and Apache Spark)</a:t>
            </a:r>
          </a:p>
        </p:txBody>
      </p:sp>
      <p:sp>
        <p:nvSpPr>
          <p:cNvPr id="353" name="Rectangle 352"/>
          <p:cNvSpPr/>
          <p:nvPr/>
        </p:nvSpPr>
        <p:spPr>
          <a:xfrm>
            <a:off x="4796106" y="4549531"/>
            <a:ext cx="93265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Stream Analytics</a:t>
            </a:r>
          </a:p>
        </p:txBody>
      </p:sp>
      <p:sp>
        <p:nvSpPr>
          <p:cNvPr id="355" name="TextBox 354"/>
          <p:cNvSpPr txBox="1"/>
          <p:nvPr/>
        </p:nvSpPr>
        <p:spPr>
          <a:xfrm>
            <a:off x="762195" y="2938537"/>
            <a:ext cx="801222" cy="414004"/>
          </a:xfrm>
          <a:prstGeom prst="rect">
            <a:avLst/>
          </a:prstGeom>
          <a:noFill/>
        </p:spPr>
        <p:txBody>
          <a:bodyPr wrap="square" lIns="0" tIns="107521" rIns="134403" bIns="107521" rtlCol="0">
            <a:noAutofit/>
          </a:bodyPr>
          <a:lstStyle/>
          <a:p>
            <a:pPr defTabSz="685491" eaLnBrk="1" fontAlgn="auto" hangingPunct="1">
              <a:lnSpc>
                <a:spcPct val="90000"/>
              </a:lnSpc>
              <a:spcBef>
                <a:spcPts val="0"/>
              </a:spcBef>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Data </a:t>
            </a:r>
            <a:b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b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Sources</a:t>
            </a:r>
          </a:p>
        </p:txBody>
      </p:sp>
      <p:sp>
        <p:nvSpPr>
          <p:cNvPr id="356" name="TextBox 355"/>
          <p:cNvSpPr txBox="1"/>
          <p:nvPr/>
        </p:nvSpPr>
        <p:spPr>
          <a:xfrm>
            <a:off x="762195" y="4067755"/>
            <a:ext cx="801222" cy="425750"/>
          </a:xfrm>
          <a:prstGeom prst="rect">
            <a:avLst/>
          </a:prstGeom>
          <a:noFill/>
        </p:spPr>
        <p:txBody>
          <a:bodyPr wrap="square" lIns="0" tIns="107521" rIns="134403" bIns="107521" rtlCol="0">
            <a:noAutofit/>
          </a:bodyPr>
          <a:lstStyle/>
          <a:p>
            <a:pPr defTabSz="685491" eaLnBrk="1" fontAlgn="auto" hangingPunct="1">
              <a:lnSpc>
                <a:spcPct val="90000"/>
              </a:lnSpc>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358" name="TextBox 357"/>
          <p:cNvSpPr txBox="1"/>
          <p:nvPr/>
        </p:nvSpPr>
        <p:spPr>
          <a:xfrm>
            <a:off x="762195" y="5221850"/>
            <a:ext cx="1016400" cy="453166"/>
          </a:xfrm>
          <a:prstGeom prst="rect">
            <a:avLst/>
          </a:prstGeom>
          <a:noFill/>
        </p:spPr>
        <p:txBody>
          <a:bodyPr wrap="square" lIns="0" tIns="107521" rIns="134403" bIns="107521" rtlCol="0">
            <a:noAutofit/>
          </a:bodyPr>
          <a:lstStyle/>
          <a:p>
            <a:pPr defTabSz="685491" eaLnBrk="1" fontAlgn="auto" hangingPunct="1">
              <a:lnSpc>
                <a:spcPct val="90000"/>
              </a:lnSpc>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Sensors and </a:t>
            </a:r>
            <a:b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b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devices</a:t>
            </a:r>
          </a:p>
        </p:txBody>
      </p:sp>
      <p:sp>
        <p:nvSpPr>
          <p:cNvPr id="359" name="Rectangle 358"/>
          <p:cNvSpPr/>
          <p:nvPr/>
        </p:nvSpPr>
        <p:spPr>
          <a:xfrm>
            <a:off x="915895" y="2160844"/>
            <a:ext cx="686219" cy="236049"/>
          </a:xfrm>
          <a:prstGeom prst="rect">
            <a:avLst/>
          </a:prstGeom>
        </p:spPr>
        <p:txBody>
          <a:bodyPr wrap="none" lIns="0" tIns="0" rIns="0" bIns="0" anchor="ctr">
            <a:noAutofit/>
          </a:bodyPr>
          <a:lstStyle/>
          <a:p>
            <a:pPr defTabSz="685647" eaLnBrk="1" fontAlgn="auto" hangingPunct="1">
              <a:lnSpc>
                <a:spcPct val="90000"/>
              </a:lnSpc>
              <a:spcBef>
                <a:spcPts val="0"/>
              </a:spcBef>
              <a:spcAft>
                <a:spcPts val="0"/>
              </a:spcAft>
              <a:defRPr/>
            </a:pPr>
            <a:r>
              <a:rPr lang="en-US" sz="1765" kern="0" dirty="0">
                <a:latin typeface="Segoe UI Light"/>
                <a:ea typeface="MS PGothic" panose="020B0600070205080204" pitchFamily="34" charset="-128"/>
              </a:rPr>
              <a:t>Data</a:t>
            </a:r>
          </a:p>
        </p:txBody>
      </p:sp>
      <p:sp>
        <p:nvSpPr>
          <p:cNvPr id="360" name="Rectangle 359"/>
          <p:cNvSpPr/>
          <p:nvPr/>
        </p:nvSpPr>
        <p:spPr>
          <a:xfrm>
            <a:off x="4082781" y="2143063"/>
            <a:ext cx="1070806" cy="271613"/>
          </a:xfrm>
          <a:prstGeom prst="rect">
            <a:avLst/>
          </a:prstGeom>
        </p:spPr>
        <p:txBody>
          <a:bodyPr wrap="none" lIns="0" tIns="0" rIns="0" bIns="0" anchor="ctr">
            <a:spAutoFit/>
          </a:bodyPr>
          <a:lstStyle/>
          <a:p>
            <a:pPr algn="ctr" defTabSz="532928" eaLnBrk="1" fontAlgn="auto" hangingPunct="1">
              <a:spcAft>
                <a:spcPct val="35000"/>
              </a:spcAft>
              <a:defRPr/>
            </a:pPr>
            <a:r>
              <a:rPr lang="en-US" sz="1765" kern="0" dirty="0">
                <a:latin typeface="Segoe UI Light"/>
                <a:ea typeface="MS PGothic" panose="020B0600070205080204" pitchFamily="34" charset="-128"/>
              </a:rPr>
              <a:t>Intelligence</a:t>
            </a:r>
            <a:endParaRPr lang="en-US" sz="1350" b="1" kern="0" spc="-22" dirty="0">
              <a:latin typeface="Segoe UI Semilight" panose="020B0402040204020203" pitchFamily="34" charset="0"/>
              <a:ea typeface="MS PGothic" panose="020B0600070205080204" pitchFamily="34" charset="-128"/>
              <a:cs typeface="Segoe UI Semilight" panose="020B0402040204020203" pitchFamily="34" charset="0"/>
            </a:endParaRPr>
          </a:p>
        </p:txBody>
      </p:sp>
      <p:cxnSp>
        <p:nvCxnSpPr>
          <p:cNvPr id="361" name="Straight Connector 360"/>
          <p:cNvCxnSpPr/>
          <p:nvPr/>
        </p:nvCxnSpPr>
        <p:spPr>
          <a:xfrm>
            <a:off x="1792618" y="2279316"/>
            <a:ext cx="1747483" cy="0"/>
          </a:xfrm>
          <a:prstGeom prst="line">
            <a:avLst/>
          </a:prstGeom>
          <a:solidFill>
            <a:srgbClr val="FFFFFF">
              <a:lumMod val="85000"/>
            </a:srgbClr>
          </a:solidFill>
          <a:ln w="28575" cap="flat" cmpd="sng" algn="ctr">
            <a:solidFill>
              <a:schemeClr val="accent5"/>
            </a:solidFill>
            <a:prstDash val="solid"/>
            <a:headEnd type="none"/>
            <a:tailEnd type="none"/>
          </a:ln>
          <a:effectLst/>
        </p:spPr>
      </p:cxnSp>
      <p:grpSp>
        <p:nvGrpSpPr>
          <p:cNvPr id="362" name="Group 361"/>
          <p:cNvGrpSpPr/>
          <p:nvPr/>
        </p:nvGrpSpPr>
        <p:grpSpPr>
          <a:xfrm rot="13500000">
            <a:off x="3408576" y="2213162"/>
            <a:ext cx="133406" cy="131412"/>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rgbClr val="FFB900"/>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rgbClr val="FFB900"/>
              </a:solidFill>
              <a:prstDash val="solid"/>
              <a:headEnd type="none"/>
              <a:tailEnd type="none"/>
            </a:ln>
            <a:effectLst/>
          </p:spPr>
        </p:cxnSp>
      </p:grpSp>
      <p:cxnSp>
        <p:nvCxnSpPr>
          <p:cNvPr id="365" name="Straight Connector 364"/>
          <p:cNvCxnSpPr/>
          <p:nvPr/>
        </p:nvCxnSpPr>
        <p:spPr>
          <a:xfrm>
            <a:off x="5695676" y="2279316"/>
            <a:ext cx="1747483" cy="0"/>
          </a:xfrm>
          <a:prstGeom prst="line">
            <a:avLst/>
          </a:prstGeom>
          <a:solidFill>
            <a:srgbClr val="FFFFFF">
              <a:lumMod val="85000"/>
            </a:srgbClr>
          </a:solidFill>
          <a:ln w="28575" cap="flat" cmpd="sng" algn="ctr">
            <a:solidFill>
              <a:schemeClr val="accent5"/>
            </a:solidFill>
            <a:prstDash val="solid"/>
            <a:headEnd type="none"/>
            <a:tailEnd type="none"/>
          </a:ln>
          <a:effectLst/>
        </p:spPr>
      </p:cxnSp>
      <p:grpSp>
        <p:nvGrpSpPr>
          <p:cNvPr id="366" name="Group 365"/>
          <p:cNvGrpSpPr/>
          <p:nvPr/>
        </p:nvGrpSpPr>
        <p:grpSpPr>
          <a:xfrm rot="13500000">
            <a:off x="7311632" y="2213162"/>
            <a:ext cx="133406" cy="131412"/>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rgbClr val="FFB900"/>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rgbClr val="FFB900"/>
              </a:solidFill>
              <a:prstDash val="solid"/>
              <a:headEnd type="none"/>
              <a:tailEnd type="none"/>
            </a:ln>
            <a:effectLst/>
          </p:spPr>
        </p:cxnSp>
      </p:grpSp>
      <p:sp>
        <p:nvSpPr>
          <p:cNvPr id="369" name="Rectangle 368"/>
          <p:cNvSpPr/>
          <p:nvPr/>
        </p:nvSpPr>
        <p:spPr>
          <a:xfrm>
            <a:off x="7909866" y="2158356"/>
            <a:ext cx="1102987" cy="241024"/>
          </a:xfrm>
          <a:prstGeom prst="rect">
            <a:avLst/>
          </a:prstGeom>
        </p:spPr>
        <p:txBody>
          <a:bodyPr wrap="none" lIns="0" tIns="0" rIns="0" bIns="0" anchor="ctr">
            <a:noAutofit/>
          </a:bodyPr>
          <a:lstStyle/>
          <a:p>
            <a:pPr defTabSz="685647" eaLnBrk="1" fontAlgn="auto" hangingPunct="1">
              <a:lnSpc>
                <a:spcPct val="90000"/>
              </a:lnSpc>
              <a:spcBef>
                <a:spcPts val="0"/>
              </a:spcBef>
              <a:spcAft>
                <a:spcPts val="0"/>
              </a:spcAft>
              <a:defRPr/>
            </a:pPr>
            <a:r>
              <a:rPr lang="en-US" sz="1765" kern="0" dirty="0">
                <a:latin typeface="Segoe UI Light"/>
                <a:ea typeface="MS PGothic" panose="020B0600070205080204" pitchFamily="34" charset="-128"/>
              </a:rPr>
              <a:t>Action</a:t>
            </a:r>
          </a:p>
        </p:txBody>
      </p:sp>
      <p:sp>
        <p:nvSpPr>
          <p:cNvPr id="375" name="Freeform 374"/>
          <p:cNvSpPr/>
          <p:nvPr/>
        </p:nvSpPr>
        <p:spPr bwMode="auto">
          <a:xfrm>
            <a:off x="1585500" y="2700656"/>
            <a:ext cx="129146" cy="296940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tx1"/>
            </a:solidFill>
            <a:prstDash val="solid"/>
            <a:headEnd type="none" w="med" len="med"/>
            <a:tailEnd type="none" w="med" len="med"/>
          </a:ln>
          <a:effectLst/>
        </p:spPr>
        <p:txBody>
          <a:bodyPr rtlCol="0" anchor="ctr"/>
          <a:lstStyle/>
          <a:p>
            <a:pPr algn="ct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cxnSp>
        <p:nvCxnSpPr>
          <p:cNvPr id="376" name="Straight Connector 375"/>
          <p:cNvCxnSpPr/>
          <p:nvPr/>
        </p:nvCxnSpPr>
        <p:spPr>
          <a:xfrm>
            <a:off x="1449803" y="4239580"/>
            <a:ext cx="226735" cy="0"/>
          </a:xfrm>
          <a:prstGeom prst="line">
            <a:avLst/>
          </a:prstGeom>
          <a:noFill/>
          <a:ln w="12700" cap="flat" cmpd="sng" algn="ctr">
            <a:solidFill>
              <a:schemeClr val="tx1"/>
            </a:solidFill>
            <a:prstDash val="solid"/>
            <a:headEnd type="none"/>
            <a:tailEnd type="none"/>
          </a:ln>
          <a:effectLst/>
        </p:spPr>
      </p:cxnSp>
      <p:sp>
        <p:nvSpPr>
          <p:cNvPr id="377" name="Freeform 376"/>
          <p:cNvSpPr/>
          <p:nvPr/>
        </p:nvSpPr>
        <p:spPr bwMode="auto">
          <a:xfrm flipH="1">
            <a:off x="7149221" y="2700656"/>
            <a:ext cx="124611" cy="2969407"/>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chemeClr val="tx1"/>
            </a:solidFill>
            <a:prstDash val="solid"/>
            <a:headEnd type="none" w="med" len="med"/>
            <a:tailEnd type="none" w="med" len="med"/>
          </a:ln>
          <a:effectLst/>
        </p:spPr>
        <p:txBody>
          <a:bodyPr rtlCol="0" anchor="ctr"/>
          <a:lstStyle/>
          <a:p>
            <a:pPr algn="ct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cxnSp>
        <p:nvCxnSpPr>
          <p:cNvPr id="378" name="Straight Connector 377"/>
          <p:cNvCxnSpPr/>
          <p:nvPr/>
        </p:nvCxnSpPr>
        <p:spPr>
          <a:xfrm flipH="1">
            <a:off x="7205248" y="4281067"/>
            <a:ext cx="226735" cy="0"/>
          </a:xfrm>
          <a:prstGeom prst="line">
            <a:avLst/>
          </a:prstGeom>
          <a:noFill/>
          <a:ln w="12700" cap="flat" cmpd="sng" algn="ctr">
            <a:solidFill>
              <a:schemeClr val="tx1"/>
            </a:solidFill>
            <a:prstDash val="solid"/>
            <a:headEnd type="none"/>
            <a:tailEnd type="none"/>
          </a:ln>
          <a:effectLst/>
        </p:spPr>
      </p:cxnSp>
      <p:sp>
        <p:nvSpPr>
          <p:cNvPr id="379" name="TextBox 378"/>
          <p:cNvSpPr txBox="1"/>
          <p:nvPr/>
        </p:nvSpPr>
        <p:spPr>
          <a:xfrm>
            <a:off x="7765622" y="2975887"/>
            <a:ext cx="801222" cy="339163"/>
          </a:xfrm>
          <a:prstGeom prst="rect">
            <a:avLst/>
          </a:prstGeom>
          <a:noFill/>
        </p:spPr>
        <p:txBody>
          <a:bodyPr wrap="square" lIns="134403" tIns="107521" rIns="134403" bIns="107521" rtlCol="0">
            <a:spAutoFit/>
          </a:bodyPr>
          <a:lstStyle/>
          <a:p>
            <a:pPr defTabSz="685491" eaLnBrk="1" fontAlgn="auto" hangingPunct="1">
              <a:lnSpc>
                <a:spcPct val="90000"/>
              </a:lnSpc>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People</a:t>
            </a:r>
          </a:p>
        </p:txBody>
      </p:sp>
      <p:sp>
        <p:nvSpPr>
          <p:cNvPr id="380" name="TextBox 379"/>
          <p:cNvSpPr txBox="1"/>
          <p:nvPr/>
        </p:nvSpPr>
        <p:spPr>
          <a:xfrm>
            <a:off x="7963190" y="5323993"/>
            <a:ext cx="638203" cy="244041"/>
          </a:xfrm>
          <a:prstGeom prst="rect">
            <a:avLst/>
          </a:prstGeom>
          <a:noFill/>
        </p:spPr>
        <p:txBody>
          <a:bodyPr wrap="square" lIns="0" tIns="0" rIns="0" bIns="0" rtlCol="0">
            <a:spAutoFit/>
          </a:bodyPr>
          <a:lstStyle/>
          <a:p>
            <a:pPr defTabSz="685491" eaLnBrk="1" fontAlgn="auto" hangingPunct="1">
              <a:lnSpc>
                <a:spcPct val="90000"/>
              </a:lnSpc>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b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nvGrpSpPr>
          <p:cNvPr id="381" name="Group 380"/>
          <p:cNvGrpSpPr/>
          <p:nvPr/>
        </p:nvGrpSpPr>
        <p:grpSpPr>
          <a:xfrm>
            <a:off x="7473428" y="3003924"/>
            <a:ext cx="277273" cy="283234"/>
            <a:chOff x="6112510" y="6954657"/>
            <a:chExt cx="1181100" cy="1206500"/>
          </a:xfrm>
          <a:solidFill>
            <a:srgbClr val="FFFFFF"/>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w="9525">
              <a:solidFill>
                <a:schemeClr val="tx1"/>
              </a:solid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w="9525">
              <a:solidFill>
                <a:schemeClr val="tx1"/>
              </a:solid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w="9525">
              <a:solidFill>
                <a:schemeClr val="tx1"/>
              </a:solid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w="9525">
              <a:solidFill>
                <a:schemeClr val="tx1"/>
              </a:solid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grpSp>
        <p:nvGrpSpPr>
          <p:cNvPr id="386" name="Group 385"/>
          <p:cNvGrpSpPr/>
          <p:nvPr/>
        </p:nvGrpSpPr>
        <p:grpSpPr>
          <a:xfrm>
            <a:off x="7510311" y="5271222"/>
            <a:ext cx="283536" cy="354421"/>
            <a:chOff x="2954338" y="6831013"/>
            <a:chExt cx="1041400" cy="1301750"/>
          </a:xfrm>
          <a:solidFill>
            <a:srgbClr val="FFFFFF"/>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solidFill>
                <a:schemeClr val="tx1"/>
              </a:solidFill>
            </a:ln>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solidFill>
                <a:schemeClr val="tx1"/>
              </a:solidFill>
            </a:ln>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sp>
        <p:nvSpPr>
          <p:cNvPr id="390" name="TextBox 389"/>
          <p:cNvSpPr txBox="1"/>
          <p:nvPr/>
        </p:nvSpPr>
        <p:spPr>
          <a:xfrm>
            <a:off x="7391530" y="4359666"/>
            <a:ext cx="801222" cy="339163"/>
          </a:xfrm>
          <a:prstGeom prst="rect">
            <a:avLst/>
          </a:prstGeom>
          <a:noFill/>
        </p:spPr>
        <p:txBody>
          <a:bodyPr wrap="square" lIns="134403" tIns="107521" rIns="134403" bIns="107521" rtlCol="0">
            <a:spAutoFit/>
          </a:bodyPr>
          <a:lstStyle/>
          <a:p>
            <a:pPr defTabSz="685491" eaLnBrk="1" fontAlgn="auto" hangingPunct="1">
              <a:lnSpc>
                <a:spcPct val="90000"/>
              </a:lnSpc>
              <a:spcAft>
                <a:spcPts val="441"/>
              </a:spcAft>
              <a:defRPr/>
            </a:pPr>
            <a:r>
              <a:rPr lang="en-US" sz="881" kern="0" spc="-22"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grpSp>
        <p:nvGrpSpPr>
          <p:cNvPr id="391" name="Group 390"/>
          <p:cNvGrpSpPr/>
          <p:nvPr/>
        </p:nvGrpSpPr>
        <p:grpSpPr>
          <a:xfrm>
            <a:off x="7466233" y="4126763"/>
            <a:ext cx="339873" cy="262896"/>
            <a:chOff x="5007615" y="2323753"/>
            <a:chExt cx="649029" cy="502032"/>
          </a:xfrm>
          <a:solidFill>
            <a:srgbClr val="FFFFFF"/>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solidFill>
                <a:schemeClr val="tx1"/>
              </a:solidFill>
            </a:ln>
            <a:extLst/>
          </p:spPr>
          <p:txBody>
            <a:bodyPr vert="horz" wrap="square" lIns="67211" tIns="33604" rIns="67211" bIns="33604" numCol="1" anchor="t" anchorCtr="0" compatLnSpc="1">
              <a:prstTxWarp prst="textNoShape">
                <a:avLst/>
              </a:prstTxWarp>
              <a:noAutofit/>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w="9525">
              <a:solidFill>
                <a:schemeClr val="tx1"/>
              </a:solidFill>
              <a:round/>
              <a:headEnd/>
              <a:tailEnd/>
            </a:ln>
            <a:extLst/>
          </p:spPr>
          <p:txBody>
            <a:bodyPr vert="horz" wrap="square" lIns="67211" tIns="33604" rIns="67211" bIns="33604" numCol="1" anchor="t" anchorCtr="0" compatLnSpc="1">
              <a:prstTxWarp prst="textNoShape">
                <a:avLst/>
              </a:prstTxWarp>
              <a:noAutofit/>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sp>
        <p:nvSpPr>
          <p:cNvPr id="393" name="Rectangle 392"/>
          <p:cNvSpPr/>
          <p:nvPr/>
        </p:nvSpPr>
        <p:spPr bwMode="auto">
          <a:xfrm>
            <a:off x="8047195" y="3771291"/>
            <a:ext cx="725376" cy="1133985"/>
          </a:xfrm>
          <a:prstGeom prst="rect">
            <a:avLst/>
          </a:prstGeom>
          <a:noFill/>
          <a:ln w="9525" cap="flat" cmpd="sng" algn="ctr">
            <a:solidFill>
              <a:schemeClr val="accent5"/>
            </a:solidFill>
            <a:prstDash val="dash"/>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422" eaLnBrk="1" hangingPunct="1">
              <a:lnSpc>
                <a:spcPct val="90000"/>
              </a:lnSpc>
              <a:defRPr/>
            </a:pPr>
            <a:endParaRPr lang="en-US" sz="1765" kern="0" dirty="0">
              <a:latin typeface="Segoe UI"/>
              <a:ea typeface="Segoe UI" pitchFamily="34" charset="0"/>
              <a:cs typeface="Segoe UI" pitchFamily="34" charset="0"/>
            </a:endParaRPr>
          </a:p>
        </p:txBody>
      </p:sp>
      <p:sp>
        <p:nvSpPr>
          <p:cNvPr id="394" name="TextBox 393"/>
          <p:cNvSpPr txBox="1"/>
          <p:nvPr/>
        </p:nvSpPr>
        <p:spPr>
          <a:xfrm>
            <a:off x="8348490" y="3844286"/>
            <a:ext cx="347954" cy="118494"/>
          </a:xfrm>
          <a:prstGeom prst="rect">
            <a:avLst/>
          </a:prstGeom>
          <a:noFill/>
        </p:spPr>
        <p:txBody>
          <a:bodyPr wrap="square" lIns="0" tIns="0" rIns="0" bIns="0" rtlCol="0">
            <a:spAutoFit/>
          </a:bodyPr>
          <a:lstStyle/>
          <a:p>
            <a:pPr defTabSz="685491" eaLnBrk="1" fontAlgn="auto" hangingPunct="1">
              <a:spcAft>
                <a:spcPts val="441"/>
              </a:spcAft>
              <a:defRPr/>
            </a:pPr>
            <a:r>
              <a:rPr lang="en-US" sz="770" kern="0" dirty="0">
                <a:latin typeface="Segoe UI"/>
                <a:ea typeface="MS PGothic" panose="020B0600070205080204" pitchFamily="34" charset="-128"/>
                <a:cs typeface="Segoe UI Semilight" panose="020B0402040204020203" pitchFamily="34" charset="0"/>
              </a:rPr>
              <a:t>Web</a:t>
            </a:r>
          </a:p>
        </p:txBody>
      </p:sp>
      <p:sp>
        <p:nvSpPr>
          <p:cNvPr id="395" name="TextBox 394"/>
          <p:cNvSpPr txBox="1"/>
          <p:nvPr/>
        </p:nvSpPr>
        <p:spPr>
          <a:xfrm>
            <a:off x="8348490" y="4248277"/>
            <a:ext cx="347954" cy="118494"/>
          </a:xfrm>
          <a:prstGeom prst="rect">
            <a:avLst/>
          </a:prstGeom>
          <a:noFill/>
        </p:spPr>
        <p:txBody>
          <a:bodyPr wrap="square" lIns="0" tIns="0" rIns="0" bIns="0" rtlCol="0">
            <a:spAutoFit/>
          </a:bodyPr>
          <a:lstStyle/>
          <a:p>
            <a:pPr defTabSz="685491" eaLnBrk="1" fontAlgn="auto" hangingPunct="1">
              <a:spcAft>
                <a:spcPts val="441"/>
              </a:spcAft>
              <a:defRPr/>
            </a:pPr>
            <a:r>
              <a:rPr lang="en-US" sz="770" kern="0" dirty="0">
                <a:latin typeface="Segoe UI"/>
                <a:ea typeface="MS PGothic" panose="020B0600070205080204" pitchFamily="34" charset="-128"/>
                <a:cs typeface="Segoe UI Semilight" panose="020B0402040204020203" pitchFamily="34" charset="0"/>
              </a:rPr>
              <a:t>Mobile</a:t>
            </a:r>
          </a:p>
        </p:txBody>
      </p:sp>
      <p:sp>
        <p:nvSpPr>
          <p:cNvPr id="396" name="TextBox 395"/>
          <p:cNvSpPr txBox="1"/>
          <p:nvPr/>
        </p:nvSpPr>
        <p:spPr>
          <a:xfrm>
            <a:off x="8348490" y="4680635"/>
            <a:ext cx="347954" cy="118494"/>
          </a:xfrm>
          <a:prstGeom prst="rect">
            <a:avLst/>
          </a:prstGeom>
          <a:noFill/>
        </p:spPr>
        <p:txBody>
          <a:bodyPr wrap="square" lIns="0" tIns="0" rIns="0" bIns="0" rtlCol="0">
            <a:spAutoFit/>
          </a:bodyPr>
          <a:lstStyle/>
          <a:p>
            <a:pPr defTabSz="685491" eaLnBrk="1" fontAlgn="auto" hangingPunct="1">
              <a:spcAft>
                <a:spcPts val="441"/>
              </a:spcAft>
              <a:defRPr/>
            </a:pPr>
            <a:r>
              <a:rPr lang="en-US" sz="770" kern="0" dirty="0">
                <a:latin typeface="Segoe UI"/>
                <a:ea typeface="MS PGothic" panose="020B0600070205080204" pitchFamily="34" charset="-128"/>
                <a:cs typeface="Segoe UI Semilight" panose="020B0402040204020203" pitchFamily="34" charset="0"/>
              </a:rPr>
              <a:t>Bots</a:t>
            </a:r>
          </a:p>
        </p:txBody>
      </p:sp>
      <p:sp>
        <p:nvSpPr>
          <p:cNvPr id="397" name="Freeform 396"/>
          <p:cNvSpPr>
            <a:spLocks noChangeArrowheads="1"/>
          </p:cNvSpPr>
          <p:nvPr/>
        </p:nvSpPr>
        <p:spPr bwMode="auto">
          <a:xfrm>
            <a:off x="8124288" y="3843101"/>
            <a:ext cx="137955" cy="137955"/>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67211" tIns="33604" rIns="67211" bIns="33604" numCol="1" anchor="t" anchorCtr="0" compatLnSpc="1">
            <a:prstTxWarp prst="textNoShape">
              <a:avLst/>
            </a:prstTxWarp>
            <a:noAutofit/>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398" name="Freeform 397"/>
          <p:cNvSpPr>
            <a:spLocks/>
          </p:cNvSpPr>
          <p:nvPr/>
        </p:nvSpPr>
        <p:spPr bwMode="auto">
          <a:xfrm>
            <a:off x="8144685" y="4251807"/>
            <a:ext cx="96452" cy="173317"/>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7211" tIns="33604" rIns="67211" bIns="33604" numCol="1" anchor="t" anchorCtr="0" compatLnSpc="1">
            <a:prstTxWarp prst="textNoShape">
              <a:avLst/>
            </a:prstTxWarp>
            <a:noAutofit/>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06" name="Freeform 405"/>
          <p:cNvSpPr/>
          <p:nvPr/>
        </p:nvSpPr>
        <p:spPr bwMode="auto">
          <a:xfrm>
            <a:off x="8107364" y="4684243"/>
            <a:ext cx="182599" cy="103048"/>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noFill/>
            <a:prstDash val="solid"/>
            <a:headEnd type="none" w="med" len="med"/>
            <a:tailEnd type="none" w="med" len="med"/>
          </a:ln>
          <a:effectLst/>
        </p:spPr>
        <p:txBody>
          <a:bodyPr rot="0" spcFirstLastPara="0" vertOverflow="overflow" horzOverflow="overflow" vert="horz" wrap="square" lIns="134423" tIns="107537" rIns="134423" bIns="107537" numCol="1" spcCol="0" rtlCol="0" fromWordArt="0" anchor="t" anchorCtr="0" forceAA="0" compatLnSpc="1">
            <a:prstTxWarp prst="textNoShape">
              <a:avLst/>
            </a:prstTxWarp>
            <a:noAutofit/>
          </a:bodyPr>
          <a:lstStyle/>
          <a:p>
            <a:pPr algn="ctr" defTabSz="685422" eaLnBrk="1" hangingPunct="1">
              <a:lnSpc>
                <a:spcPct val="90000"/>
              </a:lnSpc>
              <a:defRPr/>
            </a:pPr>
            <a:endParaRPr lang="en-US" sz="1765" kern="0" dirty="0">
              <a:latin typeface="Segoe UI"/>
              <a:ea typeface="Segoe UI" pitchFamily="34" charset="0"/>
              <a:cs typeface="Segoe UI" pitchFamily="34" charset="0"/>
            </a:endParaRPr>
          </a:p>
        </p:txBody>
      </p:sp>
      <p:cxnSp>
        <p:nvCxnSpPr>
          <p:cNvPr id="407" name="Straight Connector 406"/>
          <p:cNvCxnSpPr/>
          <p:nvPr/>
        </p:nvCxnSpPr>
        <p:spPr>
          <a:xfrm flipH="1">
            <a:off x="7837364" y="4281067"/>
            <a:ext cx="226735" cy="0"/>
          </a:xfrm>
          <a:prstGeom prst="line">
            <a:avLst/>
          </a:prstGeom>
          <a:noFill/>
          <a:ln w="9525" cap="flat" cmpd="sng" algn="ctr">
            <a:solidFill>
              <a:schemeClr val="tx1"/>
            </a:solidFill>
            <a:prstDash val="solid"/>
            <a:headEnd type="none" w="med" len="med"/>
            <a:tailEnd type="none" w="med" len="med"/>
          </a:ln>
          <a:effectLst/>
        </p:spPr>
      </p:cxnSp>
      <p:sp>
        <p:nvSpPr>
          <p:cNvPr id="411" name="Rectangle 410"/>
          <p:cNvSpPr/>
          <p:nvPr/>
        </p:nvSpPr>
        <p:spPr>
          <a:xfrm>
            <a:off x="3469690" y="3709133"/>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SQL Data </a:t>
            </a:r>
          </a:p>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Warehouse</a:t>
            </a:r>
          </a:p>
        </p:txBody>
      </p:sp>
      <p:sp>
        <p:nvSpPr>
          <p:cNvPr id="412" name="Rectangle 411"/>
          <p:cNvSpPr/>
          <p:nvPr/>
        </p:nvSpPr>
        <p:spPr>
          <a:xfrm>
            <a:off x="2084639" y="3845439"/>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Data Catalog</a:t>
            </a:r>
          </a:p>
        </p:txBody>
      </p:sp>
      <p:grpSp>
        <p:nvGrpSpPr>
          <p:cNvPr id="413" name="Group 412"/>
          <p:cNvGrpSpPr/>
          <p:nvPr/>
        </p:nvGrpSpPr>
        <p:grpSpPr>
          <a:xfrm>
            <a:off x="1854442" y="3814241"/>
            <a:ext cx="202131" cy="215015"/>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sp>
        <p:nvSpPr>
          <p:cNvPr id="417" name="Rectangle 416"/>
          <p:cNvSpPr/>
          <p:nvPr/>
        </p:nvSpPr>
        <p:spPr>
          <a:xfrm>
            <a:off x="4796106" y="3709133"/>
            <a:ext cx="93265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Data Lake Analytics</a:t>
            </a:r>
          </a:p>
        </p:txBody>
      </p:sp>
      <p:sp>
        <p:nvSpPr>
          <p:cNvPr id="422" name="Rectangle 421"/>
          <p:cNvSpPr/>
          <p:nvPr/>
        </p:nvSpPr>
        <p:spPr>
          <a:xfrm>
            <a:off x="2084639" y="3379745"/>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Data Factory </a:t>
            </a:r>
            <a:endParaRPr lang="en-US" sz="735" kern="0" dirty="0">
              <a:latin typeface="Segoe UI"/>
              <a:ea typeface="MS PGothic" panose="020B0600070205080204" pitchFamily="34" charset="-128"/>
            </a:endParaRPr>
          </a:p>
        </p:txBody>
      </p:sp>
      <p:sp>
        <p:nvSpPr>
          <p:cNvPr id="423" name="Rectangle 422"/>
          <p:cNvSpPr/>
          <p:nvPr/>
        </p:nvSpPr>
        <p:spPr>
          <a:xfrm>
            <a:off x="4796106" y="3318059"/>
            <a:ext cx="93265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Machine Learning</a:t>
            </a:r>
          </a:p>
        </p:txBody>
      </p:sp>
      <p:sp>
        <p:nvSpPr>
          <p:cNvPr id="424" name="Rectangle 423"/>
          <p:cNvSpPr/>
          <p:nvPr/>
        </p:nvSpPr>
        <p:spPr>
          <a:xfrm>
            <a:off x="3469690" y="3319299"/>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Data </a:t>
            </a:r>
            <a:br>
              <a:rPr lang="en-US" sz="735" kern="0" dirty="0">
                <a:latin typeface="Segoe UI"/>
                <a:ea typeface="MS PGothic" panose="020B0600070205080204" pitchFamily="34" charset="-128"/>
                <a:cs typeface="Segoe UI Semilight" panose="020B0402040204020203" pitchFamily="34" charset="0"/>
              </a:rPr>
            </a:br>
            <a:r>
              <a:rPr lang="en-US" sz="735" kern="0" dirty="0">
                <a:latin typeface="Segoe UI"/>
                <a:ea typeface="MS PGothic" panose="020B0600070205080204" pitchFamily="34" charset="-128"/>
                <a:cs typeface="Segoe UI Semilight" panose="020B0402040204020203" pitchFamily="34" charset="0"/>
              </a:rPr>
              <a:t>Lake Store</a:t>
            </a:r>
          </a:p>
        </p:txBody>
      </p:sp>
      <p:sp>
        <p:nvSpPr>
          <p:cNvPr id="447" name="Rectangle 446"/>
          <p:cNvSpPr/>
          <p:nvPr/>
        </p:nvSpPr>
        <p:spPr>
          <a:xfrm>
            <a:off x="6291657" y="5277877"/>
            <a:ext cx="68948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a:rPr>
              <a:t>Microsoft Power BI</a:t>
            </a:r>
          </a:p>
        </p:txBody>
      </p:sp>
      <p:grpSp>
        <p:nvGrpSpPr>
          <p:cNvPr id="448" name="Group 447"/>
          <p:cNvGrpSpPr/>
          <p:nvPr/>
        </p:nvGrpSpPr>
        <p:grpSpPr>
          <a:xfrm>
            <a:off x="6028690" y="5362723"/>
            <a:ext cx="238814" cy="152639"/>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65888" tIns="32946" rIns="65888" bIns="32946" numCol="1" anchor="t" anchorCtr="0" compatLnSpc="1">
              <a:prstTxWarp prst="textNoShape">
                <a:avLst/>
              </a:prstTxWarp>
            </a:bodyPr>
            <a:lstStyle/>
            <a:p>
              <a:pPr defTabSz="685647" eaLnBrk="1" fontAlgn="auto" hangingPunct="1">
                <a:spcBef>
                  <a:spcPts val="0"/>
                </a:spcBef>
                <a:spcAft>
                  <a:spcPts val="0"/>
                </a:spcAft>
                <a:defRPr/>
              </a:pPr>
              <a:endParaRPr lang="en-US" sz="1296" kern="0" dirty="0">
                <a:latin typeface="Segoe UI"/>
                <a:ea typeface="MS PGothic" panose="020B0600070205080204" pitchFamily="34" charset="-128"/>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65888" tIns="32946" rIns="65888" bIns="32946" numCol="1" anchor="t" anchorCtr="0" compatLnSpc="1">
              <a:prstTxWarp prst="textNoShape">
                <a:avLst/>
              </a:prstTxWarp>
            </a:bodyPr>
            <a:lstStyle/>
            <a:p>
              <a:pPr defTabSz="685647" eaLnBrk="1" fontAlgn="auto" hangingPunct="1">
                <a:spcBef>
                  <a:spcPts val="0"/>
                </a:spcBef>
                <a:spcAft>
                  <a:spcPts val="0"/>
                </a:spcAft>
                <a:defRPr/>
              </a:pPr>
              <a:endParaRPr lang="en-US" sz="1296" kern="0" dirty="0">
                <a:latin typeface="Segoe UI"/>
                <a:ea typeface="MS PGothic" panose="020B0600070205080204" pitchFamily="34" charset="-128"/>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65888" tIns="32946" rIns="65888" bIns="32946" numCol="1" anchor="t" anchorCtr="0" compatLnSpc="1">
              <a:prstTxWarp prst="textNoShape">
                <a:avLst/>
              </a:prstTxWarp>
            </a:bodyPr>
            <a:lstStyle/>
            <a:p>
              <a:pPr defTabSz="685647" eaLnBrk="1" fontAlgn="auto" hangingPunct="1">
                <a:spcBef>
                  <a:spcPts val="0"/>
                </a:spcBef>
                <a:spcAft>
                  <a:spcPts val="0"/>
                </a:spcAft>
                <a:defRPr/>
              </a:pPr>
              <a:endParaRPr lang="en-US" sz="1296" kern="0" dirty="0">
                <a:latin typeface="Segoe UI"/>
                <a:ea typeface="MS PGothic" panose="020B0600070205080204" pitchFamily="34" charset="-128"/>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65888" tIns="32946" rIns="65888" bIns="32946" numCol="1" anchor="t" anchorCtr="0" compatLnSpc="1">
              <a:prstTxWarp prst="textNoShape">
                <a:avLst/>
              </a:prstTxWarp>
            </a:bodyPr>
            <a:lstStyle/>
            <a:p>
              <a:pPr defTabSz="685647" eaLnBrk="1" fontAlgn="auto" hangingPunct="1">
                <a:spcBef>
                  <a:spcPts val="0"/>
                </a:spcBef>
                <a:spcAft>
                  <a:spcPts val="0"/>
                </a:spcAft>
                <a:defRPr/>
              </a:pPr>
              <a:endParaRPr lang="en-US" sz="1296" kern="0" dirty="0">
                <a:latin typeface="Segoe UI"/>
                <a:ea typeface="MS PGothic" panose="020B0600070205080204" pitchFamily="34" charset="-128"/>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65888" tIns="32946" rIns="65888" bIns="32946" numCol="1" anchor="t" anchorCtr="0" compatLnSpc="1">
              <a:prstTxWarp prst="textNoShape">
                <a:avLst/>
              </a:prstTxWarp>
            </a:bodyPr>
            <a:lstStyle/>
            <a:p>
              <a:pPr defTabSz="685647" eaLnBrk="1" fontAlgn="auto" hangingPunct="1">
                <a:spcBef>
                  <a:spcPts val="0"/>
                </a:spcBef>
                <a:spcAft>
                  <a:spcPts val="0"/>
                </a:spcAft>
                <a:defRPr/>
              </a:pPr>
              <a:endParaRPr lang="en-US" sz="1296" kern="0" dirty="0">
                <a:latin typeface="Segoe UI"/>
                <a:ea typeface="MS PGothic" panose="020B0600070205080204" pitchFamily="34" charset="-128"/>
              </a:endParaRPr>
            </a:p>
          </p:txBody>
        </p:sp>
      </p:grpSp>
      <p:grpSp>
        <p:nvGrpSpPr>
          <p:cNvPr id="455" name="Group 454"/>
          <p:cNvGrpSpPr/>
          <p:nvPr/>
        </p:nvGrpSpPr>
        <p:grpSpPr>
          <a:xfrm>
            <a:off x="4539993" y="4601655"/>
            <a:ext cx="259212" cy="199122"/>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7" fontAlgn="auto">
                <a:spcBef>
                  <a:spcPts val="0"/>
                </a:spcBef>
                <a:spcAft>
                  <a:spcPts val="0"/>
                </a:spcAft>
                <a:defRPr/>
              </a:pPr>
              <a:endParaRPr lang="en-US" sz="1324" dirty="0">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7" fontAlgn="auto">
                <a:spcBef>
                  <a:spcPts val="0"/>
                </a:spcBef>
                <a:spcAft>
                  <a:spcPts val="0"/>
                </a:spcAft>
                <a:defRPr/>
              </a:pPr>
              <a:endParaRPr lang="en-US" sz="1324" dirty="0">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7" fontAlgn="auto">
                <a:spcBef>
                  <a:spcPts val="0"/>
                </a:spcBef>
                <a:spcAft>
                  <a:spcPts val="0"/>
                </a:spcAft>
                <a:defRPr/>
              </a:pPr>
              <a:endParaRPr lang="en-US" sz="1324" dirty="0">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11" tIns="33604" rIns="67211" bIns="3360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47" fontAlgn="auto">
                <a:spcBef>
                  <a:spcPts val="0"/>
                </a:spcBef>
                <a:spcAft>
                  <a:spcPts val="0"/>
                </a:spcAft>
                <a:defRPr/>
              </a:pPr>
              <a:endParaRPr lang="en-US" sz="1324" dirty="0">
                <a:latin typeface="Segoe UI"/>
              </a:endParaRPr>
            </a:p>
          </p:txBody>
        </p:sp>
      </p:grpSp>
      <p:sp>
        <p:nvSpPr>
          <p:cNvPr id="461" name="Freeform 460"/>
          <p:cNvSpPr/>
          <p:nvPr/>
        </p:nvSpPr>
        <p:spPr bwMode="auto">
          <a:xfrm>
            <a:off x="1850230" y="3334715"/>
            <a:ext cx="210555" cy="221265"/>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4" rIns="67211" bIns="33604" numCol="1" spcCol="0" rtlCol="0" fromWordArt="0" anchor="ctr" anchorCtr="0" forceAA="0" compatLnSpc="1">
            <a:prstTxWarp prst="textNoShape">
              <a:avLst/>
            </a:prstTxWarp>
            <a:noAutofit/>
          </a:bodyPr>
          <a:lstStyle/>
          <a:p>
            <a:pPr algn="ctr" defTabSz="685422" eaLnBrk="1" hangingPunct="1">
              <a:defRPr/>
            </a:pPr>
            <a:endParaRPr lang="en-US" sz="1765" kern="0" dirty="0">
              <a:latin typeface="Segoe UI"/>
              <a:ea typeface="Segoe UI" pitchFamily="34" charset="0"/>
              <a:cs typeface="Segoe UI" pitchFamily="34" charset="0"/>
            </a:endParaRPr>
          </a:p>
        </p:txBody>
      </p:sp>
      <p:sp>
        <p:nvSpPr>
          <p:cNvPr id="462" name="Freeform 461"/>
          <p:cNvSpPr/>
          <p:nvPr/>
        </p:nvSpPr>
        <p:spPr bwMode="auto">
          <a:xfrm>
            <a:off x="1870401" y="4262762"/>
            <a:ext cx="170213" cy="17812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4" rIns="67211" bIns="33604" numCol="1" spcCol="0" rtlCol="0" fromWordArt="0" anchor="ctr" anchorCtr="0" forceAA="0" compatLnSpc="1">
            <a:prstTxWarp prst="textNoShape">
              <a:avLst/>
            </a:prstTxWarp>
            <a:noAutofit/>
          </a:bodyPr>
          <a:lstStyle/>
          <a:p>
            <a:pPr algn="ctr" defTabSz="685422" eaLnBrk="1" hangingPunct="1">
              <a:defRPr/>
            </a:pPr>
            <a:endParaRPr lang="en-US" sz="1765" kern="0" dirty="0">
              <a:latin typeface="Segoe UI"/>
              <a:ea typeface="Segoe UI" pitchFamily="34" charset="0"/>
              <a:cs typeface="Segoe UI" pitchFamily="34" charset="0"/>
            </a:endParaRPr>
          </a:p>
        </p:txBody>
      </p:sp>
      <p:sp>
        <p:nvSpPr>
          <p:cNvPr id="463" name="Freeform 462"/>
          <p:cNvSpPr/>
          <p:nvPr/>
        </p:nvSpPr>
        <p:spPr bwMode="auto">
          <a:xfrm flipH="1">
            <a:off x="4571380" y="3346287"/>
            <a:ext cx="196438" cy="207880"/>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11" tIns="33604" rIns="67211" bIns="33604" numCol="1" spcCol="0" rtlCol="0" fromWordArt="0" anchor="ctr" anchorCtr="0" forceAA="0" compatLnSpc="1">
            <a:prstTxWarp prst="textNoShape">
              <a:avLst/>
            </a:prstTxWarp>
            <a:noAutofit/>
          </a:bodyPr>
          <a:lstStyle/>
          <a:p>
            <a:pPr algn="ctr" defTabSz="685422" eaLnBrk="1" hangingPunct="1">
              <a:defRPr/>
            </a:pPr>
            <a:endParaRPr lang="en-US" sz="1765" kern="0" dirty="0">
              <a:latin typeface="Segoe UI"/>
              <a:ea typeface="Segoe UI" pitchFamily="34" charset="0"/>
              <a:cs typeface="Segoe UI" pitchFamily="34" charset="0"/>
            </a:endParaRPr>
          </a:p>
        </p:txBody>
      </p:sp>
      <p:sp>
        <p:nvSpPr>
          <p:cNvPr id="467" name="Freeform 34"/>
          <p:cNvSpPr>
            <a:spLocks noChangeAspect="1" noEditPoints="1"/>
          </p:cNvSpPr>
          <p:nvPr/>
        </p:nvSpPr>
        <p:spPr bwMode="auto">
          <a:xfrm>
            <a:off x="313982" y="3028555"/>
            <a:ext cx="389823" cy="308396"/>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w="15240">
            <a:solidFill>
              <a:schemeClr val="bg2"/>
            </a:solidFill>
          </a:ln>
        </p:spPr>
        <p:txBody>
          <a:bodyPr vert="horz" wrap="square" lIns="67201" tIns="33600" rIns="67201" bIns="33600" numCol="1" anchor="t" anchorCtr="0" compatLnSpc="1">
            <a:prstTxWarp prst="textNoShape">
              <a:avLst/>
            </a:prstTxWarp>
          </a:bodyPr>
          <a:lstStyle/>
          <a:p>
            <a:pPr defTabSz="685491"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nvGrpSpPr>
          <p:cNvPr id="468" name="Group 467"/>
          <p:cNvGrpSpPr/>
          <p:nvPr/>
        </p:nvGrpSpPr>
        <p:grpSpPr>
          <a:xfrm>
            <a:off x="340315" y="4084543"/>
            <a:ext cx="383714" cy="392173"/>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w="9525">
              <a:noFill/>
              <a:round/>
              <a:headEnd/>
              <a:tailEnd/>
            </a:ln>
            <a:extLst/>
          </p:spPr>
          <p:txBody>
            <a:bodyPr vert="horz" wrap="square" lIns="67211" tIns="33604" rIns="67211" bIns="33604" numCol="1" anchor="t" anchorCtr="0" compatLnSpc="1">
              <a:prstTxWarp prst="textNoShape">
                <a:avLst/>
              </a:prstTxWarp>
            </a:bodyPr>
            <a:lstStyle/>
            <a:p>
              <a:pPr defTabSz="685647" eaLnBrk="1" fontAlgn="auto" hangingPunct="1">
                <a:spcBef>
                  <a:spcPts val="0"/>
                </a:spcBef>
                <a:spcAft>
                  <a:spcPts val="0"/>
                </a:spcAft>
                <a:defRPr/>
              </a:pPr>
              <a:endParaRPr lang="en-US" sz="1324" kern="0" dirty="0">
                <a:latin typeface="Segoe UI"/>
                <a:ea typeface="MS PGothic" panose="020B0600070205080204" pitchFamily="34" charset="-128"/>
              </a:endParaRPr>
            </a:p>
          </p:txBody>
        </p:sp>
      </p:grpSp>
      <p:sp>
        <p:nvSpPr>
          <p:cNvPr id="480" name="Freeform 479"/>
          <p:cNvSpPr>
            <a:spLocks noChangeAspect="1"/>
          </p:cNvSpPr>
          <p:nvPr/>
        </p:nvSpPr>
        <p:spPr bwMode="auto">
          <a:xfrm>
            <a:off x="370009" y="5280405"/>
            <a:ext cx="198191" cy="336055"/>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67211" tIns="33604" rIns="67211" bIns="33604" numCol="1" anchor="t" anchorCtr="0" compatLnSpc="1">
            <a:prstTxWarp prst="textNoShape">
              <a:avLst/>
            </a:prstTxWarp>
            <a:noAutofit/>
          </a:bodyPr>
          <a:lstStyle/>
          <a:p>
            <a:pPr defTabSz="685647" eaLnBrk="1" fontAlgn="auto" hangingPunct="1">
              <a:spcBef>
                <a:spcPts val="0"/>
              </a:spcBef>
              <a:spcAft>
                <a:spcPts val="0"/>
              </a:spcAft>
              <a:defRPr/>
            </a:pPr>
            <a:endParaRPr lang="en-US" sz="1175" kern="0" dirty="0">
              <a:latin typeface="Segoe UI"/>
              <a:ea typeface="MS PGothic" panose="020B0600070205080204" pitchFamily="34" charset="-128"/>
            </a:endParaRPr>
          </a:p>
        </p:txBody>
      </p:sp>
      <p:sp>
        <p:nvSpPr>
          <p:cNvPr id="127" name="Rectangle 126"/>
          <p:cNvSpPr/>
          <p:nvPr/>
        </p:nvSpPr>
        <p:spPr bwMode="auto">
          <a:xfrm>
            <a:off x="5838009" y="2700806"/>
            <a:ext cx="1276862" cy="1103567"/>
          </a:xfrm>
          <a:prstGeom prst="rect">
            <a:avLst/>
          </a:prstGeom>
          <a:solidFill>
            <a:schemeClr val="bg2"/>
          </a:solidFill>
          <a:ln w="3175">
            <a:noFill/>
          </a:ln>
          <a:effectLst/>
        </p:spPr>
        <p:txBody>
          <a:bodyPr spcFirstLastPara="0" vert="horz" wrap="square" lIns="13435" tIns="67203" rIns="13435" bIns="67174" numCol="1" spcCol="1270" anchor="t" anchorCtr="0">
            <a:noAutofit/>
          </a:bodyPr>
          <a:lstStyle/>
          <a:p>
            <a:pPr algn="ctr" defTabSz="532936" eaLnBrk="1" fontAlgn="auto" hangingPunct="1">
              <a:spcBef>
                <a:spcPts val="0"/>
              </a:spcBef>
              <a:spcAft>
                <a:spcPct val="35000"/>
              </a:spcAft>
              <a:defRPr/>
            </a:pPr>
            <a:r>
              <a:rPr lang="en-US" sz="1176" kern="0" dirty="0">
                <a:latin typeface="Segoe UI Light"/>
                <a:ea typeface="MS PGothic" charset="0"/>
                <a:cs typeface="Segoe UI Light"/>
              </a:rPr>
              <a:t>Intelligence</a:t>
            </a:r>
          </a:p>
        </p:txBody>
      </p:sp>
      <p:sp>
        <p:nvSpPr>
          <p:cNvPr id="128" name="Rectangle 127"/>
          <p:cNvSpPr/>
          <p:nvPr/>
        </p:nvSpPr>
        <p:spPr>
          <a:xfrm>
            <a:off x="6207909" y="3523421"/>
            <a:ext cx="932549" cy="205441"/>
          </a:xfrm>
          <a:prstGeom prst="rect">
            <a:avLst/>
          </a:prstGeom>
        </p:spPr>
        <p:txBody>
          <a:bodyPr wrap="square">
            <a:spAutoFit/>
          </a:bodyPr>
          <a:lstStyle/>
          <a:p>
            <a:pPr defTabSz="672149" eaLnBrk="1" fontAlgn="auto" hangingPunct="1">
              <a:spcBef>
                <a:spcPts val="0"/>
              </a:spcBef>
              <a:spcAft>
                <a:spcPts val="0"/>
              </a:spcAft>
              <a:defRPr/>
            </a:pPr>
            <a:r>
              <a:rPr lang="en-US" sz="735" kern="0" dirty="0">
                <a:latin typeface="Segoe UI"/>
                <a:ea typeface="MS PGothic" charset="0"/>
                <a:cs typeface="Segoe UI Semilight" panose="020B0402040204020203" pitchFamily="34" charset="0"/>
              </a:rPr>
              <a:t>Cortana</a:t>
            </a:r>
          </a:p>
        </p:txBody>
      </p:sp>
      <p:grpSp>
        <p:nvGrpSpPr>
          <p:cNvPr id="129" name="Group 128"/>
          <p:cNvGrpSpPr/>
          <p:nvPr/>
        </p:nvGrpSpPr>
        <p:grpSpPr>
          <a:xfrm>
            <a:off x="5972185" y="3522296"/>
            <a:ext cx="191790" cy="191790"/>
            <a:chOff x="3236100" y="589298"/>
            <a:chExt cx="5641200" cy="5641200"/>
          </a:xfrm>
        </p:grpSpPr>
        <p:sp>
          <p:nvSpPr>
            <p:cNvPr id="130"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433" eaLnBrk="1" fontAlgn="auto" hangingPunct="1">
                <a:spcBef>
                  <a:spcPts val="0"/>
                </a:spcBef>
                <a:spcAft>
                  <a:spcPts val="0"/>
                </a:spcAft>
                <a:defRPr/>
              </a:pPr>
              <a:endParaRPr lang="en-US" sz="2646" kern="0" dirty="0">
                <a:latin typeface="Segoe UI"/>
                <a:ea typeface="Segoe UI" pitchFamily="34" charset="0"/>
                <a:cs typeface="Segoe UI" pitchFamily="34" charset="0"/>
              </a:endParaRPr>
            </a:p>
          </p:txBody>
        </p:sp>
        <p:sp>
          <p:nvSpPr>
            <p:cNvPr id="131"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34407" tIns="107525" rIns="134407" bIns="107525" numCol="1" spcCol="0" rtlCol="0" fromWordArt="0" anchor="t" anchorCtr="0" forceAA="0" compatLnSpc="1">
              <a:prstTxWarp prst="textNoShape">
                <a:avLst/>
              </a:prstTxWarp>
              <a:noAutofit/>
            </a:bodyPr>
            <a:lstStyle/>
            <a:p>
              <a:pPr algn="ctr" defTabSz="685433" eaLnBrk="1" fontAlgn="auto" hangingPunct="1">
                <a:spcBef>
                  <a:spcPts val="0"/>
                </a:spcBef>
                <a:spcAft>
                  <a:spcPts val="0"/>
                </a:spcAft>
                <a:defRPr/>
              </a:pPr>
              <a:endParaRPr lang="en-US" sz="2646" kern="0" dirty="0">
                <a:latin typeface="Segoe UI"/>
                <a:ea typeface="Segoe UI" pitchFamily="34" charset="0"/>
                <a:cs typeface="Segoe UI" pitchFamily="34" charset="0"/>
              </a:endParaRPr>
            </a:p>
          </p:txBody>
        </p:sp>
      </p:grpSp>
      <p:grpSp>
        <p:nvGrpSpPr>
          <p:cNvPr id="132" name="Group 131"/>
          <p:cNvGrpSpPr/>
          <p:nvPr/>
        </p:nvGrpSpPr>
        <p:grpSpPr>
          <a:xfrm>
            <a:off x="5911012" y="3004418"/>
            <a:ext cx="314137" cy="201431"/>
            <a:chOff x="7822816" y="2717080"/>
            <a:chExt cx="427431" cy="274077"/>
          </a:xfrm>
        </p:grpSpPr>
        <p:sp>
          <p:nvSpPr>
            <p:cNvPr id="133"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67203" tIns="33601" rIns="67203" bIns="33601" numCol="1" anchor="t" anchorCtr="0" compatLnSpc="1">
              <a:prstTxWarp prst="textNoShape">
                <a:avLst/>
              </a:prstTxWarp>
              <a:noAutofit/>
            </a:bodyPr>
            <a:lstStyle/>
            <a:p>
              <a:pPr defTabSz="672149" eaLnBrk="1" fontAlgn="auto" hangingPunct="1">
                <a:spcBef>
                  <a:spcPts val="0"/>
                </a:spcBef>
                <a:spcAft>
                  <a:spcPts val="0"/>
                </a:spcAft>
                <a:defRPr/>
              </a:pPr>
              <a:endParaRPr lang="en-US" sz="1324" kern="0" dirty="0">
                <a:latin typeface="Segoe UI"/>
                <a:ea typeface="MS PGothic" charset="0"/>
              </a:endParaRPr>
            </a:p>
          </p:txBody>
        </p:sp>
        <p:sp>
          <p:nvSpPr>
            <p:cNvPr id="13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67203" tIns="33601" rIns="67203" bIns="33601" numCol="1" anchor="t" anchorCtr="0" compatLnSpc="1">
              <a:prstTxWarp prst="textNoShape">
                <a:avLst/>
              </a:prstTxWarp>
            </a:bodyPr>
            <a:lstStyle/>
            <a:p>
              <a:pPr defTabSz="672149" eaLnBrk="1" fontAlgn="auto" hangingPunct="1">
                <a:spcBef>
                  <a:spcPts val="0"/>
                </a:spcBef>
                <a:spcAft>
                  <a:spcPts val="0"/>
                </a:spcAft>
                <a:defRPr/>
              </a:pPr>
              <a:endParaRPr lang="en-US" sz="1324" kern="0" dirty="0">
                <a:latin typeface="Segoe UI"/>
                <a:ea typeface="MS PGothic" charset="0"/>
              </a:endParaRPr>
            </a:p>
          </p:txBody>
        </p:sp>
      </p:grpSp>
      <p:sp>
        <p:nvSpPr>
          <p:cNvPr id="135" name="Freeform 453"/>
          <p:cNvSpPr/>
          <p:nvPr/>
        </p:nvSpPr>
        <p:spPr bwMode="auto">
          <a:xfrm>
            <a:off x="5943354" y="3278052"/>
            <a:ext cx="249452" cy="16956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7203" tIns="33601" rIns="67203" bIns="33601" numCol="1" spcCol="0" rtlCol="0" fromWordArt="0" anchor="ctr" anchorCtr="0" forceAA="0" compatLnSpc="1">
            <a:prstTxWarp prst="textNoShape">
              <a:avLst/>
            </a:prstTxWarp>
            <a:noAutofit/>
          </a:bodyPr>
          <a:lstStyle/>
          <a:p>
            <a:pPr algn="ctr" defTabSz="685433" eaLnBrk="1" fontAlgn="auto" hangingPunct="1">
              <a:spcBef>
                <a:spcPts val="0"/>
              </a:spcBef>
              <a:spcAft>
                <a:spcPts val="0"/>
              </a:spcAft>
              <a:defRPr/>
            </a:pPr>
            <a:endParaRPr lang="en-US" sz="1765" kern="0" dirty="0">
              <a:latin typeface="Segoe UI"/>
              <a:ea typeface="Segoe UI" pitchFamily="34" charset="0"/>
              <a:cs typeface="Segoe UI" pitchFamily="34" charset="0"/>
            </a:endParaRPr>
          </a:p>
        </p:txBody>
      </p:sp>
      <p:sp>
        <p:nvSpPr>
          <p:cNvPr id="136" name="Rectangle 135"/>
          <p:cNvSpPr/>
          <p:nvPr/>
        </p:nvSpPr>
        <p:spPr bwMode="auto">
          <a:xfrm>
            <a:off x="5827792" y="3831445"/>
            <a:ext cx="1276862" cy="922888"/>
          </a:xfrm>
          <a:prstGeom prst="rect">
            <a:avLst/>
          </a:prstGeom>
          <a:solidFill>
            <a:schemeClr val="bg2"/>
          </a:solidFill>
          <a:ln w="3175">
            <a:noFill/>
          </a:ln>
          <a:effectLst/>
        </p:spPr>
        <p:txBody>
          <a:bodyPr spcFirstLastPara="0" vert="horz" wrap="square" lIns="13435" tIns="67203" rIns="13435" bIns="67174" numCol="1" spcCol="1270" anchor="t" anchorCtr="0">
            <a:noAutofit/>
          </a:bodyPr>
          <a:lstStyle/>
          <a:p>
            <a:pPr algn="ctr" defTabSz="532936" eaLnBrk="1" fontAlgn="auto" hangingPunct="1">
              <a:spcBef>
                <a:spcPts val="0"/>
              </a:spcBef>
              <a:spcAft>
                <a:spcPct val="35000"/>
              </a:spcAft>
              <a:defRPr/>
            </a:pPr>
            <a:r>
              <a:rPr lang="en-US" sz="1028" kern="0" dirty="0">
                <a:latin typeface="Segoe UI Semibold" panose="020B0702040204020203" pitchFamily="34" charset="0"/>
                <a:ea typeface="MS PGothic" charset="0"/>
                <a:cs typeface="Segoe UI Semibold" panose="020B0702040204020203" pitchFamily="34" charset="0"/>
              </a:rPr>
              <a:t> </a:t>
            </a:r>
          </a:p>
        </p:txBody>
      </p:sp>
      <p:sp>
        <p:nvSpPr>
          <p:cNvPr id="138" name="Rectangle 137"/>
          <p:cNvSpPr/>
          <p:nvPr/>
        </p:nvSpPr>
        <p:spPr>
          <a:xfrm>
            <a:off x="6182329" y="4175300"/>
            <a:ext cx="950082" cy="544765"/>
          </a:xfrm>
          <a:prstGeom prst="rect">
            <a:avLst/>
          </a:prstGeom>
        </p:spPr>
        <p:txBody>
          <a:bodyPr wrap="square">
            <a:spAutoFit/>
          </a:bodyPr>
          <a:lstStyle/>
          <a:p>
            <a:pPr defTabSz="685369" eaLnBrk="1" fontAlgn="auto" hangingPunct="1">
              <a:spcBef>
                <a:spcPts val="0"/>
              </a:spcBef>
              <a:spcAft>
                <a:spcPts val="0"/>
              </a:spcAft>
              <a:defRPr/>
            </a:pPr>
            <a:r>
              <a:rPr lang="en-US" sz="735" kern="0" spc="-22" dirty="0">
                <a:latin typeface="Segoe UI"/>
                <a:ea typeface="MS PGothic" charset="0"/>
                <a:cs typeface="Segoe UI"/>
              </a:rPr>
              <a:t>Recommendations,</a:t>
            </a:r>
          </a:p>
          <a:p>
            <a:pPr defTabSz="685369" eaLnBrk="1" fontAlgn="auto" hangingPunct="1">
              <a:spcBef>
                <a:spcPts val="0"/>
              </a:spcBef>
              <a:spcAft>
                <a:spcPts val="0"/>
              </a:spcAft>
              <a:defRPr/>
            </a:pPr>
            <a:r>
              <a:rPr lang="en-US" sz="735" kern="0" spc="-22" dirty="0">
                <a:latin typeface="Segoe UI"/>
                <a:ea typeface="MS PGothic" charset="0"/>
                <a:cs typeface="Segoe UI"/>
              </a:rPr>
              <a:t>customer churn,</a:t>
            </a:r>
          </a:p>
          <a:p>
            <a:pPr defTabSz="685369" eaLnBrk="1" fontAlgn="auto" hangingPunct="1">
              <a:spcBef>
                <a:spcPts val="0"/>
              </a:spcBef>
              <a:spcAft>
                <a:spcPts val="0"/>
              </a:spcAft>
              <a:defRPr/>
            </a:pPr>
            <a:r>
              <a:rPr lang="en-US" sz="735" kern="0" spc="-22" dirty="0">
                <a:latin typeface="Segoe UI"/>
                <a:ea typeface="MS PGothic" charset="0"/>
                <a:cs typeface="Segoe UI"/>
              </a:rPr>
              <a:t>forecasting, and </a:t>
            </a:r>
            <a:br>
              <a:rPr lang="en-US" sz="735" kern="0" spc="-22" dirty="0">
                <a:latin typeface="Segoe UI"/>
                <a:ea typeface="MS PGothic" charset="0"/>
                <a:cs typeface="Segoe UI"/>
              </a:rPr>
            </a:br>
            <a:r>
              <a:rPr lang="en-US" sz="735" kern="0" spc="-22" dirty="0">
                <a:latin typeface="Segoe UI"/>
                <a:ea typeface="MS PGothic" charset="0"/>
                <a:cs typeface="Segoe UI"/>
              </a:rPr>
              <a:t>so on</a:t>
            </a:r>
          </a:p>
        </p:txBody>
      </p:sp>
      <p:grpSp>
        <p:nvGrpSpPr>
          <p:cNvPr id="139" name="Group 138"/>
          <p:cNvGrpSpPr/>
          <p:nvPr/>
        </p:nvGrpSpPr>
        <p:grpSpPr>
          <a:xfrm>
            <a:off x="5916637" y="4213372"/>
            <a:ext cx="263112" cy="214221"/>
            <a:chOff x="-2530475" y="305948"/>
            <a:chExt cx="1119187" cy="911226"/>
          </a:xfrm>
          <a:solidFill>
            <a:srgbClr val="505050"/>
          </a:solidFill>
        </p:grpSpPr>
        <p:sp>
          <p:nvSpPr>
            <p:cNvPr id="140"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sp>
          <p:nvSpPr>
            <p:cNvPr id="141"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sp>
          <p:nvSpPr>
            <p:cNvPr id="142"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sp>
          <p:nvSpPr>
            <p:cNvPr id="143"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sp>
          <p:nvSpPr>
            <p:cNvPr id="144"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sp>
          <p:nvSpPr>
            <p:cNvPr id="145"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185" tIns="33592" rIns="67185" bIns="33592" numCol="1" anchor="t" anchorCtr="0" compatLnSpc="1">
              <a:prstTxWarp prst="textNoShape">
                <a:avLst/>
              </a:prstTxWarp>
            </a:bodyPr>
            <a:lstStyle/>
            <a:p>
              <a:pPr defTabSz="685369" eaLnBrk="1" fontAlgn="auto" hangingPunct="1">
                <a:spcBef>
                  <a:spcPts val="0"/>
                </a:spcBef>
                <a:spcAft>
                  <a:spcPts val="0"/>
                </a:spcAft>
                <a:defRPr/>
              </a:pPr>
              <a:endParaRPr lang="en-US" sz="735" kern="0" dirty="0">
                <a:latin typeface="Segoe UI"/>
                <a:ea typeface="MS PGothic" charset="0"/>
              </a:endParaRPr>
            </a:p>
          </p:txBody>
        </p:sp>
      </p:grpSp>
      <p:sp>
        <p:nvSpPr>
          <p:cNvPr id="146" name="Rectangle 145"/>
          <p:cNvSpPr/>
          <p:nvPr/>
        </p:nvSpPr>
        <p:spPr>
          <a:xfrm>
            <a:off x="6222208" y="3265850"/>
            <a:ext cx="932549" cy="205441"/>
          </a:xfrm>
          <a:prstGeom prst="rect">
            <a:avLst/>
          </a:prstGeom>
        </p:spPr>
        <p:txBody>
          <a:bodyPr wrap="square" anchor="ctr">
            <a:spAutoFit/>
          </a:bodyPr>
          <a:lstStyle/>
          <a:p>
            <a:pPr defTabSz="672149" eaLnBrk="1" fontAlgn="auto" hangingPunct="1">
              <a:spcBef>
                <a:spcPts val="0"/>
              </a:spcBef>
              <a:spcAft>
                <a:spcPts val="0"/>
              </a:spcAft>
              <a:defRPr/>
            </a:pPr>
            <a:r>
              <a:rPr lang="en-US" sz="735" kern="0" dirty="0">
                <a:latin typeface="Segoe UI"/>
                <a:ea typeface="MS PGothic" charset="0"/>
                <a:cs typeface="Segoe UI Semilight" panose="020B0402040204020203" pitchFamily="34" charset="0"/>
              </a:rPr>
              <a:t>Bot Framework</a:t>
            </a:r>
          </a:p>
        </p:txBody>
      </p:sp>
      <p:sp>
        <p:nvSpPr>
          <p:cNvPr id="147" name="Rectangle 146"/>
          <p:cNvSpPr/>
          <p:nvPr/>
        </p:nvSpPr>
        <p:spPr>
          <a:xfrm>
            <a:off x="6222208" y="2964415"/>
            <a:ext cx="932549" cy="318549"/>
          </a:xfrm>
          <a:prstGeom prst="rect">
            <a:avLst/>
          </a:prstGeom>
        </p:spPr>
        <p:txBody>
          <a:bodyPr wrap="square">
            <a:spAutoFit/>
          </a:bodyPr>
          <a:lstStyle/>
          <a:p>
            <a:pPr defTabSz="672149" eaLnBrk="1" fontAlgn="auto" hangingPunct="1">
              <a:spcBef>
                <a:spcPts val="0"/>
              </a:spcBef>
              <a:spcAft>
                <a:spcPts val="0"/>
              </a:spcAft>
              <a:defRPr/>
            </a:pPr>
            <a:r>
              <a:rPr lang="en-US" sz="735" kern="0" dirty="0">
                <a:latin typeface="Segoe UI"/>
                <a:ea typeface="MS PGothic" charset="0"/>
                <a:cs typeface="Segoe UI Semilight" panose="020B0402040204020203" pitchFamily="34" charset="0"/>
              </a:rPr>
              <a:t>Microsoft Cognitive Services</a:t>
            </a:r>
          </a:p>
        </p:txBody>
      </p:sp>
      <p:sp>
        <p:nvSpPr>
          <p:cNvPr id="3" name="Rectangle 2"/>
          <p:cNvSpPr/>
          <p:nvPr/>
        </p:nvSpPr>
        <p:spPr>
          <a:xfrm>
            <a:off x="5804584" y="3882166"/>
            <a:ext cx="1288611" cy="454227"/>
          </a:xfrm>
          <a:prstGeom prst="rect">
            <a:avLst/>
          </a:prstGeom>
        </p:spPr>
        <p:txBody>
          <a:bodyPr wrap="square">
            <a:spAutoFit/>
          </a:bodyPr>
          <a:lstStyle/>
          <a:p>
            <a:pPr algn="ctr" defTabSz="532928" eaLnBrk="1" fontAlgn="auto" hangingPunct="1">
              <a:spcAft>
                <a:spcPct val="35000"/>
              </a:spcAft>
              <a:defRPr/>
            </a:pPr>
            <a:r>
              <a:rPr lang="en-US" sz="1176" kern="0" dirty="0">
                <a:latin typeface="Segoe UI Light"/>
                <a:ea typeface="MS PGothic" panose="020B0600070205080204" pitchFamily="34" charset="-128"/>
                <a:cs typeface="Segoe UI Light"/>
              </a:rPr>
              <a:t>Business scenarios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7375" y="4125188"/>
            <a:ext cx="214077" cy="282005"/>
          </a:xfrm>
          <a:prstGeom prst="rect">
            <a:avLst/>
          </a:prstGeom>
        </p:spPr>
      </p:pic>
      <p:sp>
        <p:nvSpPr>
          <p:cNvPr id="148" name="Rectangle 147"/>
          <p:cNvSpPr/>
          <p:nvPr/>
        </p:nvSpPr>
        <p:spPr>
          <a:xfrm>
            <a:off x="3451469" y="4175672"/>
            <a:ext cx="934231" cy="205441"/>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Cosmos DB</a:t>
            </a:r>
          </a:p>
        </p:txBody>
      </p:sp>
      <p:grpSp>
        <p:nvGrpSpPr>
          <p:cNvPr id="153" name="Group 152"/>
          <p:cNvGrpSpPr/>
          <p:nvPr/>
        </p:nvGrpSpPr>
        <p:grpSpPr>
          <a:xfrm>
            <a:off x="4525237" y="4177334"/>
            <a:ext cx="288724" cy="214025"/>
            <a:chOff x="1358900" y="3878263"/>
            <a:chExt cx="1638300" cy="1214438"/>
          </a:xfrm>
        </p:grpSpPr>
        <p:sp>
          <p:nvSpPr>
            <p:cNvPr id="154"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latin typeface="Segoe UI"/>
                <a:ea typeface="MS PGothic" charset="0"/>
              </a:endParaRPr>
            </a:p>
          </p:txBody>
        </p:sp>
        <p:sp>
          <p:nvSpPr>
            <p:cNvPr id="157"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latin typeface="Segoe UI"/>
                <a:ea typeface="MS PGothic" charset="0"/>
              </a:endParaRPr>
            </a:p>
          </p:txBody>
        </p:sp>
        <p:sp>
          <p:nvSpPr>
            <p:cNvPr id="158"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latin typeface="Segoe UI"/>
                <a:ea typeface="MS PGothic" charset="0"/>
              </a:endParaRPr>
            </a:p>
          </p:txBody>
        </p:sp>
        <p:sp>
          <p:nvSpPr>
            <p:cNvPr id="159"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latin typeface="Segoe UI"/>
                <a:ea typeface="MS PGothic" charset="0"/>
              </a:endParaRPr>
            </a:p>
          </p:txBody>
        </p:sp>
        <p:sp>
          <p:nvSpPr>
            <p:cNvPr id="160"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714" eaLnBrk="1" fontAlgn="auto" hangingPunct="1">
                <a:spcBef>
                  <a:spcPts val="0"/>
                </a:spcBef>
                <a:spcAft>
                  <a:spcPts val="0"/>
                </a:spcAft>
                <a:defRPr/>
              </a:pPr>
              <a:endParaRPr lang="en-US" sz="1324" dirty="0">
                <a:latin typeface="Segoe UI"/>
                <a:ea typeface="MS PGothic" charset="0"/>
              </a:endParaRPr>
            </a:p>
          </p:txBody>
        </p:sp>
      </p:grpSp>
      <p:sp>
        <p:nvSpPr>
          <p:cNvPr id="175" name="Rectangle 174">
            <a:extLst>
              <a:ext uri="{FF2B5EF4-FFF2-40B4-BE49-F238E27FC236}">
                <a16:creationId xmlns:a16="http://schemas.microsoft.com/office/drawing/2014/main" id="{806EDCF0-33F2-414E-9F34-4FB7FFD6AEA1}"/>
              </a:ext>
            </a:extLst>
          </p:cNvPr>
          <p:cNvSpPr/>
          <p:nvPr/>
        </p:nvSpPr>
        <p:spPr>
          <a:xfrm>
            <a:off x="4796106" y="4941717"/>
            <a:ext cx="93265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Analysis Services</a:t>
            </a:r>
          </a:p>
        </p:txBody>
      </p:sp>
      <p:sp>
        <p:nvSpPr>
          <p:cNvPr id="176" name="Rectangle 175">
            <a:extLst>
              <a:ext uri="{FF2B5EF4-FFF2-40B4-BE49-F238E27FC236}">
                <a16:creationId xmlns:a16="http://schemas.microsoft.com/office/drawing/2014/main" id="{06B82247-C619-4468-B5B6-2536673D2B6A}"/>
              </a:ext>
            </a:extLst>
          </p:cNvPr>
          <p:cNvSpPr/>
          <p:nvPr/>
        </p:nvSpPr>
        <p:spPr>
          <a:xfrm>
            <a:off x="4796106" y="5354263"/>
            <a:ext cx="932655"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Microsoft R Server</a:t>
            </a:r>
          </a:p>
        </p:txBody>
      </p:sp>
      <p:sp>
        <p:nvSpPr>
          <p:cNvPr id="178" name="TextBox 177">
            <a:extLst>
              <a:ext uri="{FF2B5EF4-FFF2-40B4-BE49-F238E27FC236}">
                <a16:creationId xmlns:a16="http://schemas.microsoft.com/office/drawing/2014/main" id="{BF1FC8B6-D502-4C3C-AB2A-09ACB105434F}"/>
              </a:ext>
            </a:extLst>
          </p:cNvPr>
          <p:cNvSpPr txBox="1"/>
          <p:nvPr/>
        </p:nvSpPr>
        <p:spPr>
          <a:xfrm>
            <a:off x="4515974" y="5221850"/>
            <a:ext cx="307251" cy="461665"/>
          </a:xfrm>
          <a:prstGeom prst="rect">
            <a:avLst/>
          </a:prstGeom>
          <a:noFill/>
        </p:spPr>
        <p:txBody>
          <a:bodyPr wrap="square" rtlCol="0">
            <a:spAutoFit/>
          </a:bodyPr>
          <a:lstStyle/>
          <a:p>
            <a:pPr defTabSz="685607" eaLnBrk="1" fontAlgn="auto" hangingPunct="1">
              <a:spcBef>
                <a:spcPts val="0"/>
              </a:spcBef>
              <a:spcAft>
                <a:spcPts val="0"/>
              </a:spcAft>
              <a:defRPr/>
            </a:pPr>
            <a:r>
              <a:rPr lang="en-US" b="1" dirty="0">
                <a:ln w="10160">
                  <a:solidFill>
                    <a:srgbClr val="4472C4"/>
                  </a:solidFill>
                  <a:prstDash val="solid"/>
                </a:ln>
                <a:effectLst>
                  <a:outerShdw blurRad="38100" dist="22860" dir="5400000" algn="tl" rotWithShape="0">
                    <a:srgbClr val="000000">
                      <a:alpha val="30000"/>
                    </a:srgbClr>
                  </a:outerShdw>
                </a:effectLst>
                <a:latin typeface="Calibri" panose="020F0502020204030204"/>
                <a:ea typeface="+mn-ea"/>
              </a:rPr>
              <a:t>R</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28446" y="4981565"/>
            <a:ext cx="282305" cy="218270"/>
          </a:xfrm>
          <a:prstGeom prst="rect">
            <a:avLst/>
          </a:prstGeom>
        </p:spPr>
      </p:pic>
      <p:sp>
        <p:nvSpPr>
          <p:cNvPr id="174" name="Rectangle 173"/>
          <p:cNvSpPr/>
          <p:nvPr/>
        </p:nvSpPr>
        <p:spPr>
          <a:xfrm>
            <a:off x="3469690" y="4524624"/>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Azure SQL Database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90594" y="4517374"/>
            <a:ext cx="287640" cy="308686"/>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15255" y="3372974"/>
            <a:ext cx="238317" cy="186590"/>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191850" y="3722993"/>
            <a:ext cx="285129" cy="277209"/>
          </a:xfrm>
          <a:prstGeom prst="rect">
            <a:avLst/>
          </a:prstGeom>
        </p:spPr>
      </p:pic>
      <p:pic>
        <p:nvPicPr>
          <p:cNvPr id="17" name="Picture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40894" y="3714086"/>
            <a:ext cx="257409" cy="257409"/>
          </a:xfrm>
          <a:prstGeom prst="rect">
            <a:avLst/>
          </a:prstGeom>
        </p:spPr>
      </p:pic>
      <p:sp>
        <p:nvSpPr>
          <p:cNvPr id="179" name="Rectangle 178"/>
          <p:cNvSpPr/>
          <p:nvPr/>
        </p:nvSpPr>
        <p:spPr>
          <a:xfrm>
            <a:off x="2084639" y="4610511"/>
            <a:ext cx="934231" cy="318549"/>
          </a:xfrm>
          <a:prstGeom prst="rect">
            <a:avLst/>
          </a:prstGeom>
        </p:spPr>
        <p:txBody>
          <a:bodyPr wrap="square">
            <a:spAutoFit/>
          </a:bodyPr>
          <a:lstStyle/>
          <a:p>
            <a:pPr defTabSz="685647" eaLnBrk="1" fontAlgn="auto" hangingPunct="1">
              <a:spcBef>
                <a:spcPts val="0"/>
              </a:spcBef>
              <a:spcAft>
                <a:spcPts val="0"/>
              </a:spcAft>
              <a:defRPr/>
            </a:pPr>
            <a:r>
              <a:rPr lang="en-US" sz="735" kern="0" dirty="0">
                <a:latin typeface="Segoe UI"/>
                <a:ea typeface="MS PGothic" panose="020B0600070205080204" pitchFamily="34" charset="-128"/>
                <a:cs typeface="Segoe UI Semilight" panose="020B0402040204020203" pitchFamily="34" charset="0"/>
              </a:rPr>
              <a:t>Apache Kafka for HD Insight</a:t>
            </a:r>
            <a:endParaRPr lang="en-US" sz="735" kern="0" dirty="0">
              <a:latin typeface="Segoe UI"/>
              <a:ea typeface="MS PGothic" panose="020B0600070205080204" pitchFamily="34" charset="-128"/>
            </a:endParaRPr>
          </a:p>
        </p:txBody>
      </p:sp>
      <p:pic>
        <p:nvPicPr>
          <p:cNvPr id="18" name="Picture 1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81076" y="4650612"/>
            <a:ext cx="148863" cy="240032"/>
          </a:xfrm>
          <a:prstGeom prst="rect">
            <a:avLst/>
          </a:prstGeom>
        </p:spPr>
      </p:pic>
      <p:sp>
        <p:nvSpPr>
          <p:cNvPr id="2" name="Titel 1"/>
          <p:cNvSpPr>
            <a:spLocks noGrp="1"/>
          </p:cNvSpPr>
          <p:nvPr>
            <p:ph type="title"/>
          </p:nvPr>
        </p:nvSpPr>
        <p:spPr/>
        <p:txBody>
          <a:bodyPr/>
          <a:lstStyle/>
          <a:p>
            <a:r>
              <a:rPr lang="en-US" dirty="0"/>
              <a:t>Azure Big Data platform</a:t>
            </a:r>
            <a:br>
              <a:rPr lang="en-US" dirty="0"/>
            </a:br>
            <a:r>
              <a:rPr lang="en-US" dirty="0"/>
              <a:t>Transform data into intelligent actions and predictions</a:t>
            </a:r>
          </a:p>
        </p:txBody>
      </p:sp>
    </p:spTree>
    <p:extLst>
      <p:ext uri="{BB962C8B-B14F-4D97-AF65-F5344CB8AC3E}">
        <p14:creationId xmlns:p14="http://schemas.microsoft.com/office/powerpoint/2010/main" val="33384729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0509F8D6-A7E6-4D49-A154-696D206EE913}"/>
              </a:ext>
            </a:extLst>
          </p:cNvPr>
          <p:cNvSpPr>
            <a:spLocks noChangeArrowheads="1"/>
          </p:cNvSpPr>
          <p:nvPr/>
        </p:nvSpPr>
        <p:spPr bwMode="auto">
          <a:xfrm>
            <a:off x="914400" y="2906713"/>
            <a:ext cx="7315200" cy="228600"/>
          </a:xfrm>
          <a:prstGeom prst="rect">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dirty="0"/>
          </a:p>
        </p:txBody>
      </p:sp>
      <p:sp>
        <p:nvSpPr>
          <p:cNvPr id="16386" name="Rectangle 8">
            <a:extLst>
              <a:ext uri="{FF2B5EF4-FFF2-40B4-BE49-F238E27FC236}">
                <a16:creationId xmlns:a16="http://schemas.microsoft.com/office/drawing/2014/main" id="{FB01269D-3CDD-48AB-814E-C9231F406B69}"/>
              </a:ext>
            </a:extLst>
          </p:cNvPr>
          <p:cNvSpPr>
            <a:spLocks noChangeArrowheads="1"/>
          </p:cNvSpPr>
          <p:nvPr/>
        </p:nvSpPr>
        <p:spPr bwMode="auto">
          <a:xfrm>
            <a:off x="914400" y="5410200"/>
            <a:ext cx="7315200" cy="228600"/>
          </a:xfrm>
          <a:prstGeom prst="rect">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dirty="0"/>
          </a:p>
        </p:txBody>
      </p:sp>
      <p:sp>
        <p:nvSpPr>
          <p:cNvPr id="16387" name="Rectangle 7">
            <a:extLst>
              <a:ext uri="{FF2B5EF4-FFF2-40B4-BE49-F238E27FC236}">
                <a16:creationId xmlns:a16="http://schemas.microsoft.com/office/drawing/2014/main" id="{D340D6A2-3E1F-4C02-8ED8-05F2ABC6F961}"/>
              </a:ext>
            </a:extLst>
          </p:cNvPr>
          <p:cNvSpPr>
            <a:spLocks noChangeArrowheads="1"/>
          </p:cNvSpPr>
          <p:nvPr/>
        </p:nvSpPr>
        <p:spPr bwMode="auto">
          <a:xfrm>
            <a:off x="914400" y="4648200"/>
            <a:ext cx="7315200" cy="762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16388" name="Rectangle 6">
            <a:extLst>
              <a:ext uri="{FF2B5EF4-FFF2-40B4-BE49-F238E27FC236}">
                <a16:creationId xmlns:a16="http://schemas.microsoft.com/office/drawing/2014/main" id="{9CFDA5F6-DCDC-46D4-9459-03682A719643}"/>
              </a:ext>
            </a:extLst>
          </p:cNvPr>
          <p:cNvSpPr>
            <a:spLocks noChangeArrowheads="1"/>
          </p:cNvSpPr>
          <p:nvPr/>
        </p:nvSpPr>
        <p:spPr bwMode="auto">
          <a:xfrm>
            <a:off x="914400" y="3656013"/>
            <a:ext cx="7315200" cy="992187"/>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16389" name="Rectangle 5">
            <a:extLst>
              <a:ext uri="{FF2B5EF4-FFF2-40B4-BE49-F238E27FC236}">
                <a16:creationId xmlns:a16="http://schemas.microsoft.com/office/drawing/2014/main" id="{DC732DDA-8C08-47AF-83D8-B661D874203A}"/>
              </a:ext>
            </a:extLst>
          </p:cNvPr>
          <p:cNvSpPr>
            <a:spLocks noChangeArrowheads="1"/>
          </p:cNvSpPr>
          <p:nvPr/>
        </p:nvSpPr>
        <p:spPr bwMode="auto">
          <a:xfrm>
            <a:off x="914400" y="2894013"/>
            <a:ext cx="7315200" cy="7620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16390" name="Rectangle 4">
            <a:extLst>
              <a:ext uri="{FF2B5EF4-FFF2-40B4-BE49-F238E27FC236}">
                <a16:creationId xmlns:a16="http://schemas.microsoft.com/office/drawing/2014/main" id="{0DDF024F-8944-4D69-A735-19BD88078D40}"/>
              </a:ext>
            </a:extLst>
          </p:cNvPr>
          <p:cNvSpPr>
            <a:spLocks noChangeArrowheads="1"/>
          </p:cNvSpPr>
          <p:nvPr/>
        </p:nvSpPr>
        <p:spPr bwMode="auto">
          <a:xfrm>
            <a:off x="914400" y="1828800"/>
            <a:ext cx="7315200" cy="1065213"/>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16391" name="Rectangle 3">
            <a:extLst>
              <a:ext uri="{FF2B5EF4-FFF2-40B4-BE49-F238E27FC236}">
                <a16:creationId xmlns:a16="http://schemas.microsoft.com/office/drawing/2014/main" id="{ECE947CF-F1B3-4428-AA52-88ED72C9C0F4}"/>
              </a:ext>
            </a:extLst>
          </p:cNvPr>
          <p:cNvSpPr>
            <a:spLocks noChangeArrowheads="1"/>
          </p:cNvSpPr>
          <p:nvPr/>
        </p:nvSpPr>
        <p:spPr bwMode="auto">
          <a:xfrm>
            <a:off x="914400" y="1600200"/>
            <a:ext cx="7315200" cy="228600"/>
          </a:xfrm>
          <a:prstGeom prst="rect">
            <a:avLst/>
          </a:prstGeom>
          <a:solidFill>
            <a:schemeClr val="bg1"/>
          </a:solidFill>
          <a:ln w="9525" algn="ctr">
            <a:solidFill>
              <a:schemeClr val="tx1"/>
            </a:solidFill>
            <a:round/>
            <a:headEnd/>
            <a:tailEnd/>
          </a:ln>
          <a:effectLs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3" name="Content Placeholder 2">
            <a:extLst>
              <a:ext uri="{FF2B5EF4-FFF2-40B4-BE49-F238E27FC236}">
                <a16:creationId xmlns:a16="http://schemas.microsoft.com/office/drawing/2014/main" id="{15FA9BC3-7711-410C-999D-BD219D65CE7E}"/>
              </a:ext>
            </a:extLst>
          </p:cNvPr>
          <p:cNvSpPr>
            <a:spLocks noGrp="1"/>
          </p:cNvSpPr>
          <p:nvPr>
            <p:ph idx="1"/>
          </p:nvPr>
        </p:nvSpPr>
        <p:spPr>
          <a:xfrm>
            <a:off x="990600" y="1612900"/>
            <a:ext cx="8439150" cy="4106863"/>
          </a:xfrm>
        </p:spPr>
        <p:txBody>
          <a:bodyPr/>
          <a:lstStyle/>
          <a:p>
            <a:pPr marL="0" indent="0" eaLnBrk="1" hangingPunct="1">
              <a:buFont typeface="Times" panose="02020603050405020304" pitchFamily="18" charset="0"/>
              <a:buNone/>
              <a:defRPr/>
            </a:pPr>
            <a:r>
              <a:rPr lang="de-DE" dirty="0"/>
              <a:t>21. März	Einführung in das Internet der Dinge</a:t>
            </a:r>
          </a:p>
          <a:p>
            <a:pPr marL="0" indent="0" eaLnBrk="1" hangingPunct="1">
              <a:buFont typeface="Times" panose="02020603050405020304" pitchFamily="18" charset="0"/>
              <a:buNone/>
              <a:defRPr/>
            </a:pPr>
            <a:r>
              <a:rPr lang="en-US" dirty="0"/>
              <a:t>28. </a:t>
            </a:r>
            <a:r>
              <a:rPr lang="en-US" dirty="0" err="1"/>
              <a:t>März</a:t>
            </a:r>
            <a:r>
              <a:rPr lang="en-US" dirty="0"/>
              <a:t>	IoT </a:t>
            </a:r>
            <a:r>
              <a:rPr lang="en-US" dirty="0" err="1"/>
              <a:t>Architekturen</a:t>
            </a:r>
            <a:endParaRPr lang="en-US" dirty="0"/>
          </a:p>
          <a:p>
            <a:pPr marL="0" indent="0" eaLnBrk="1" hangingPunct="1">
              <a:buFont typeface="Times" panose="02020603050405020304" pitchFamily="18" charset="0"/>
              <a:buNone/>
              <a:defRPr/>
            </a:pPr>
            <a:r>
              <a:rPr lang="en-US" dirty="0"/>
              <a:t>4. April	Things und </a:t>
            </a:r>
            <a:r>
              <a:rPr lang="en-US" dirty="0" err="1"/>
              <a:t>Sensoren</a:t>
            </a:r>
            <a:endParaRPr lang="en-US" dirty="0"/>
          </a:p>
          <a:p>
            <a:pPr marL="0" indent="0" eaLnBrk="1" hangingPunct="1">
              <a:buFont typeface="Times" panose="02020603050405020304" pitchFamily="18" charset="0"/>
              <a:buNone/>
              <a:defRPr/>
            </a:pPr>
            <a:r>
              <a:rPr lang="en-US" dirty="0"/>
              <a:t>11. April	From Device to Cloud</a:t>
            </a:r>
          </a:p>
          <a:p>
            <a:pPr marL="0" indent="0" eaLnBrk="1" hangingPunct="1">
              <a:buFont typeface="Times" panose="02020603050405020304" pitchFamily="18" charset="0"/>
              <a:buNone/>
              <a:defRPr/>
            </a:pPr>
            <a:r>
              <a:rPr lang="en-US" dirty="0">
                <a:solidFill>
                  <a:schemeClr val="accent3"/>
                </a:solidFill>
              </a:rPr>
              <a:t>18. April	</a:t>
            </a:r>
            <a:r>
              <a:rPr lang="en-US" dirty="0" err="1">
                <a:solidFill>
                  <a:schemeClr val="accent3"/>
                </a:solidFill>
              </a:rPr>
              <a:t>Vorlesungsfrei</a:t>
            </a:r>
            <a:r>
              <a:rPr lang="en-US" dirty="0">
                <a:solidFill>
                  <a:schemeClr val="accent3"/>
                </a:solidFill>
              </a:rPr>
              <a:t> – </a:t>
            </a:r>
            <a:r>
              <a:rPr lang="en-US" dirty="0" err="1">
                <a:solidFill>
                  <a:schemeClr val="accent3"/>
                </a:solidFill>
              </a:rPr>
              <a:t>Ostern</a:t>
            </a:r>
            <a:endParaRPr lang="en-US" dirty="0">
              <a:solidFill>
                <a:schemeClr val="accent3"/>
              </a:solidFill>
            </a:endParaRPr>
          </a:p>
          <a:p>
            <a:pPr marL="0" indent="0" eaLnBrk="1" hangingPunct="1">
              <a:buFont typeface="Times" panose="02020603050405020304" pitchFamily="18" charset="0"/>
              <a:buNone/>
              <a:defRPr/>
            </a:pPr>
            <a:r>
              <a:rPr lang="en-US" dirty="0"/>
              <a:t>25. April	IoT Analytics</a:t>
            </a:r>
          </a:p>
          <a:p>
            <a:pPr marL="0" indent="0" eaLnBrk="1" hangingPunct="1">
              <a:buFont typeface="Times" panose="02020603050405020304" pitchFamily="18" charset="0"/>
              <a:buNone/>
              <a:defRPr/>
            </a:pPr>
            <a:r>
              <a:rPr lang="it-IT" dirty="0"/>
              <a:t>02. Mai	Big Data in IoT</a:t>
            </a:r>
          </a:p>
          <a:p>
            <a:pPr marL="0" indent="0" eaLnBrk="1" hangingPunct="1">
              <a:buFont typeface="Times" panose="02020603050405020304" pitchFamily="18" charset="0"/>
              <a:buNone/>
              <a:defRPr/>
            </a:pPr>
            <a:r>
              <a:rPr lang="en-US" dirty="0"/>
              <a:t>9. Mai	Data Exploration</a:t>
            </a:r>
          </a:p>
          <a:p>
            <a:pPr marL="0" indent="0" eaLnBrk="1" hangingPunct="1">
              <a:buFont typeface="Times" panose="02020603050405020304" pitchFamily="18" charset="0"/>
              <a:buNone/>
              <a:defRPr/>
            </a:pPr>
            <a:r>
              <a:rPr lang="en-US" dirty="0"/>
              <a:t>16. Mai	IoT </a:t>
            </a:r>
            <a:r>
              <a:rPr lang="en-US" dirty="0" err="1"/>
              <a:t>Platformen</a:t>
            </a:r>
            <a:endParaRPr lang="en-US" dirty="0"/>
          </a:p>
          <a:p>
            <a:pPr marL="0" indent="0" eaLnBrk="1" hangingPunct="1">
              <a:buFont typeface="Times" panose="02020603050405020304" pitchFamily="18" charset="0"/>
              <a:buNone/>
              <a:defRPr/>
            </a:pPr>
            <a:r>
              <a:rPr lang="de-DE" dirty="0"/>
              <a:t>23. Mai	Entwicklung einer </a:t>
            </a:r>
            <a:r>
              <a:rPr lang="de-DE" dirty="0" err="1"/>
              <a:t>IoT</a:t>
            </a:r>
            <a:r>
              <a:rPr lang="de-DE" dirty="0"/>
              <a:t> Lösung</a:t>
            </a:r>
          </a:p>
          <a:p>
            <a:pPr marL="0" indent="0" eaLnBrk="1" hangingPunct="1">
              <a:buFont typeface="Times" panose="02020603050405020304" pitchFamily="18" charset="0"/>
              <a:buNone/>
              <a:defRPr/>
            </a:pPr>
            <a:r>
              <a:rPr lang="de-DE" dirty="0">
                <a:solidFill>
                  <a:schemeClr val="accent3"/>
                </a:solidFill>
              </a:rPr>
              <a:t>30. Mai	Vorlesungsfrei; Christi Himmelfahrt</a:t>
            </a:r>
          </a:p>
          <a:p>
            <a:pPr marL="0" indent="0" eaLnBrk="1" hangingPunct="1">
              <a:buFont typeface="Times" panose="02020603050405020304" pitchFamily="18" charset="0"/>
              <a:buNone/>
              <a:defRPr/>
            </a:pPr>
            <a:r>
              <a:rPr lang="en-US" dirty="0"/>
              <a:t>05. </a:t>
            </a:r>
            <a:r>
              <a:rPr lang="en-US" dirty="0" err="1"/>
              <a:t>Juni</a:t>
            </a:r>
            <a:r>
              <a:rPr lang="en-US" dirty="0"/>
              <a:t>	opt. </a:t>
            </a:r>
            <a:r>
              <a:rPr lang="en-US" dirty="0" err="1"/>
              <a:t>Gastvortrag</a:t>
            </a:r>
            <a:r>
              <a:rPr lang="en-US" dirty="0"/>
              <a:t> – </a:t>
            </a:r>
            <a:r>
              <a:rPr lang="en-US" dirty="0" err="1"/>
              <a:t>Digitalisierung</a:t>
            </a:r>
            <a:endParaRPr lang="en-US" dirty="0"/>
          </a:p>
          <a:p>
            <a:pPr marL="0" indent="0" eaLnBrk="1" hangingPunct="1">
              <a:buFont typeface="Times" panose="02020603050405020304" pitchFamily="18" charset="0"/>
              <a:buNone/>
              <a:defRPr/>
            </a:pPr>
            <a:r>
              <a:rPr lang="it-IT" dirty="0"/>
              <a:t>13. </a:t>
            </a:r>
            <a:r>
              <a:rPr lang="it-IT" dirty="0" err="1"/>
              <a:t>Juni</a:t>
            </a:r>
            <a:r>
              <a:rPr lang="it-IT" dirty="0"/>
              <a:t>	Data Science in IoT</a:t>
            </a:r>
          </a:p>
          <a:p>
            <a:pPr marL="0" indent="0" eaLnBrk="1" hangingPunct="1">
              <a:buFont typeface="Times" panose="02020603050405020304" pitchFamily="18" charset="0"/>
              <a:buNone/>
              <a:defRPr/>
            </a:pPr>
            <a:r>
              <a:rPr lang="en-US" dirty="0">
                <a:solidFill>
                  <a:schemeClr val="accent3"/>
                </a:solidFill>
              </a:rPr>
              <a:t>20. </a:t>
            </a:r>
            <a:r>
              <a:rPr lang="en-US" dirty="0" err="1">
                <a:solidFill>
                  <a:schemeClr val="accent3"/>
                </a:solidFill>
              </a:rPr>
              <a:t>Juni</a:t>
            </a:r>
            <a:r>
              <a:rPr lang="en-US" dirty="0">
                <a:solidFill>
                  <a:schemeClr val="accent3"/>
                </a:solidFill>
              </a:rPr>
              <a:t>	</a:t>
            </a:r>
            <a:r>
              <a:rPr lang="en-US" dirty="0" err="1">
                <a:solidFill>
                  <a:schemeClr val="accent3"/>
                </a:solidFill>
              </a:rPr>
              <a:t>Vorlesungsfrei</a:t>
            </a:r>
            <a:r>
              <a:rPr lang="en-US" dirty="0">
                <a:solidFill>
                  <a:schemeClr val="accent3"/>
                </a:solidFill>
              </a:rPr>
              <a:t> – </a:t>
            </a:r>
            <a:r>
              <a:rPr lang="en-US" dirty="0" err="1">
                <a:solidFill>
                  <a:schemeClr val="accent3"/>
                </a:solidFill>
              </a:rPr>
              <a:t>Fronleichnam</a:t>
            </a:r>
            <a:endParaRPr lang="en-US" dirty="0">
              <a:solidFill>
                <a:schemeClr val="accent3"/>
              </a:solidFill>
            </a:endParaRPr>
          </a:p>
          <a:p>
            <a:pPr marL="0" indent="0" eaLnBrk="1" hangingPunct="1">
              <a:buFont typeface="Times" panose="02020603050405020304" pitchFamily="18" charset="0"/>
              <a:buNone/>
              <a:defRPr/>
            </a:pPr>
            <a:r>
              <a:rPr lang="en-US" dirty="0"/>
              <a:t>27. </a:t>
            </a:r>
            <a:r>
              <a:rPr lang="en-US" dirty="0" err="1"/>
              <a:t>Juni</a:t>
            </a:r>
            <a:r>
              <a:rPr lang="en-US" dirty="0"/>
              <a:t>	</a:t>
            </a:r>
            <a:r>
              <a:rPr lang="en-US" dirty="0" err="1"/>
              <a:t>Intelligente</a:t>
            </a:r>
            <a:r>
              <a:rPr lang="en-US" dirty="0"/>
              <a:t> Cloud und </a:t>
            </a:r>
            <a:r>
              <a:rPr lang="en-US" dirty="0" err="1"/>
              <a:t>intelligente</a:t>
            </a:r>
            <a:r>
              <a:rPr lang="en-US" dirty="0"/>
              <a:t> Edge</a:t>
            </a:r>
          </a:p>
          <a:p>
            <a:pPr marL="0" indent="0" eaLnBrk="1" hangingPunct="1">
              <a:buFont typeface="Times" panose="02020603050405020304" pitchFamily="18" charset="0"/>
              <a:buNone/>
              <a:defRPr/>
            </a:pPr>
            <a:r>
              <a:rPr lang="de-DE" dirty="0"/>
              <a:t>04. Juli	</a:t>
            </a:r>
            <a:r>
              <a:rPr lang="de-DE" dirty="0" err="1"/>
              <a:t>PStA</a:t>
            </a:r>
            <a:r>
              <a:rPr lang="de-DE" dirty="0"/>
              <a:t> </a:t>
            </a:r>
            <a:r>
              <a:rPr lang="de-DE" dirty="0" err="1"/>
              <a:t>Abschlusspraesentationen</a:t>
            </a:r>
            <a:endParaRPr lang="de-DE" dirty="0"/>
          </a:p>
        </p:txBody>
      </p:sp>
      <p:sp>
        <p:nvSpPr>
          <p:cNvPr id="16393" name="Title 1">
            <a:extLst>
              <a:ext uri="{FF2B5EF4-FFF2-40B4-BE49-F238E27FC236}">
                <a16:creationId xmlns:a16="http://schemas.microsoft.com/office/drawing/2014/main" id="{3D9DDADF-C71A-44CF-86DD-96CE10AE5733}"/>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de-DE" altLang="de-DE"/>
              <a:t>Überblick</a:t>
            </a:r>
          </a:p>
        </p:txBody>
      </p:sp>
      <p:sp>
        <p:nvSpPr>
          <p:cNvPr id="16394" name="Pfeil nach unten 3">
            <a:extLst>
              <a:ext uri="{FF2B5EF4-FFF2-40B4-BE49-F238E27FC236}">
                <a16:creationId xmlns:a16="http://schemas.microsoft.com/office/drawing/2014/main" id="{47D2FEB0-D226-493D-8F24-E7C7A13D7FF5}"/>
              </a:ext>
            </a:extLst>
          </p:cNvPr>
          <p:cNvSpPr>
            <a:spLocks noChangeArrowheads="1"/>
          </p:cNvSpPr>
          <p:nvPr/>
        </p:nvSpPr>
        <p:spPr bwMode="auto">
          <a:xfrm>
            <a:off x="6248400" y="2984501"/>
            <a:ext cx="381000" cy="2425699"/>
          </a:xfrm>
          <a:prstGeom prst="downArrow">
            <a:avLst>
              <a:gd name="adj1" fmla="val 50000"/>
              <a:gd name="adj2" fmla="val 50002"/>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buClr>
                <a:srgbClr val="000000"/>
              </a:buClr>
              <a:buSzPct val="100000"/>
              <a:buFont typeface="Times New Roman" panose="02020603050405020304" pitchFamily="18" charset="0"/>
              <a:buNone/>
            </a:pPr>
            <a:endParaRPr lang="de-DE" altLang="de-DE"/>
          </a:p>
        </p:txBody>
      </p:sp>
      <p:sp>
        <p:nvSpPr>
          <p:cNvPr id="16395" name="Textfeld 4">
            <a:extLst>
              <a:ext uri="{FF2B5EF4-FFF2-40B4-BE49-F238E27FC236}">
                <a16:creationId xmlns:a16="http://schemas.microsoft.com/office/drawing/2014/main" id="{2A89C426-FD31-4F20-B17F-3813F5BA2187}"/>
              </a:ext>
            </a:extLst>
          </p:cNvPr>
          <p:cNvSpPr txBox="1">
            <a:spLocks noChangeArrowheads="1"/>
          </p:cNvSpPr>
          <p:nvPr/>
        </p:nvSpPr>
        <p:spPr bwMode="auto">
          <a:xfrm>
            <a:off x="6587270" y="2913526"/>
            <a:ext cx="8858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de-DE" dirty="0" err="1"/>
              <a:t>PStA</a:t>
            </a:r>
            <a:endParaRPr lang="de-DE" altLang="de-DE" dirty="0"/>
          </a:p>
        </p:txBody>
      </p:sp>
      <p:cxnSp>
        <p:nvCxnSpPr>
          <p:cNvPr id="16396" name="Gerader Verbinder 6">
            <a:extLst>
              <a:ext uri="{FF2B5EF4-FFF2-40B4-BE49-F238E27FC236}">
                <a16:creationId xmlns:a16="http://schemas.microsoft.com/office/drawing/2014/main" id="{9B186505-4B14-459A-A1B4-B507D5A91980}"/>
              </a:ext>
            </a:extLst>
          </p:cNvPr>
          <p:cNvCxnSpPr>
            <a:cxnSpLocks noChangeShapeType="1"/>
          </p:cNvCxnSpPr>
          <p:nvPr/>
        </p:nvCxnSpPr>
        <p:spPr bwMode="auto">
          <a:xfrm>
            <a:off x="4305300" y="2971800"/>
            <a:ext cx="2095500" cy="0"/>
          </a:xfrm>
          <a:prstGeom prst="line">
            <a:avLst/>
          </a:prstGeom>
          <a:ln>
            <a:solidFill>
              <a:srgbClr val="FF0000"/>
            </a:solidFill>
            <a:headEnd/>
            <a:tailEnd/>
          </a:ln>
          <a:extLst/>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a:bodyPr>
          <a:lstStyle/>
          <a:p>
            <a:r>
              <a:rPr lang="en-US" noProof="0" dirty="0" smtClean="0">
                <a:latin typeface="Segoe UI Light" panose="020B0502040204020203" pitchFamily="34" charset="0"/>
                <a:cs typeface="Segoe UI Light" panose="020B0502040204020203" pitchFamily="34" charset="0"/>
              </a:rPr>
              <a:t>From(</a:t>
            </a:r>
            <a:r>
              <a:rPr lang="en-US" noProof="0" dirty="0" smtClean="0">
                <a:solidFill>
                  <a:schemeClr val="accent2"/>
                </a:solidFill>
                <a:latin typeface="Segoe UI Light" panose="020B0502040204020203" pitchFamily="34" charset="0"/>
                <a:cs typeface="Segoe UI Light" panose="020B0502040204020203" pitchFamily="34" charset="0"/>
              </a:rPr>
              <a:t>data</a:t>
            </a:r>
            <a:r>
              <a:rPr lang="en-US" noProof="0" dirty="0" smtClean="0">
                <a:latin typeface="Segoe UI Light" panose="020B0502040204020203" pitchFamily="34" charset="0"/>
                <a:cs typeface="Segoe UI Light" panose="020B0502040204020203" pitchFamily="34" charset="0"/>
              </a:rPr>
              <a:t>).To(</a:t>
            </a:r>
            <a:r>
              <a:rPr lang="en-US" dirty="0">
                <a:solidFill>
                  <a:srgbClr val="ED7D31"/>
                </a:solidFill>
                <a:latin typeface="Segoe UI Light" panose="020B0502040204020203" pitchFamily="34" charset="0"/>
                <a:cs typeface="Segoe UI Light" panose="020B0502040204020203" pitchFamily="34" charset="0"/>
              </a:rPr>
              <a:t>i</a:t>
            </a:r>
            <a:r>
              <a:rPr lang="en-US" noProof="0" dirty="0" err="1" smtClean="0">
                <a:solidFill>
                  <a:srgbClr val="ED7D31"/>
                </a:solidFill>
                <a:latin typeface="Segoe UI Light" panose="020B0502040204020203" pitchFamily="34" charset="0"/>
                <a:cs typeface="Segoe UI Light" panose="020B0502040204020203" pitchFamily="34" charset="0"/>
              </a:rPr>
              <a:t>nsights</a:t>
            </a:r>
            <a:r>
              <a:rPr lang="en-US" noProof="0" dirty="0" smtClean="0">
                <a:latin typeface="Segoe UI Light" panose="020B0502040204020203" pitchFamily="34" charset="0"/>
                <a:cs typeface="Segoe UI Light" panose="020B0502040204020203" pitchFamily="34" charset="0"/>
              </a:rPr>
              <a:t>)</a:t>
            </a:r>
            <a:endParaRPr lang="en-US" noProof="0" dirty="0">
              <a:latin typeface="Segoe UI Light" panose="020B0502040204020203" pitchFamily="34" charset="0"/>
              <a:cs typeface="Segoe UI Light" panose="020B0502040204020203" pitchFamily="34" charset="0"/>
            </a:endParaRPr>
          </a:p>
        </p:txBody>
      </p:sp>
      <p:sp>
        <p:nvSpPr>
          <p:cNvPr id="5" name="Rectangle 4"/>
          <p:cNvSpPr/>
          <p:nvPr/>
        </p:nvSpPr>
        <p:spPr>
          <a:xfrm>
            <a:off x="462222" y="2827838"/>
            <a:ext cx="1111832" cy="2078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268928" rtlCol="0" anchor="t"/>
          <a:lstStyle/>
          <a:p>
            <a:pPr algn="ctr"/>
            <a:r>
              <a:rPr lang="en-US" sz="1500" dirty="0">
                <a:latin typeface="Segoe UI Light" panose="020B0502040204020203" pitchFamily="34" charset="0"/>
                <a:cs typeface="Segoe UI Light" panose="020B0502040204020203" pitchFamily="34" charset="0"/>
              </a:rPr>
              <a:t>Structured</a:t>
            </a:r>
          </a:p>
        </p:txBody>
      </p:sp>
      <p:sp>
        <p:nvSpPr>
          <p:cNvPr id="12" name="Rectangle 11"/>
          <p:cNvSpPr/>
          <p:nvPr/>
        </p:nvSpPr>
        <p:spPr>
          <a:xfrm>
            <a:off x="2991382" y="2827837"/>
            <a:ext cx="1111832" cy="2064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tIns="268928" rtlCol="0" anchor="t"/>
          <a:lstStyle/>
          <a:p>
            <a:pPr algn="ctr"/>
            <a:r>
              <a:rPr lang="en-US" sz="1500" dirty="0">
                <a:latin typeface="Segoe UI Light" panose="020B0502040204020203" pitchFamily="34" charset="0"/>
                <a:cs typeface="Segoe UI Light" panose="020B0502040204020203" pitchFamily="34" charset="0"/>
              </a:rPr>
              <a:t>Semi</a:t>
            </a:r>
          </a:p>
          <a:p>
            <a:pPr algn="ctr"/>
            <a:r>
              <a:rPr lang="en-US" sz="1500" dirty="0">
                <a:latin typeface="Segoe UI Light" panose="020B0502040204020203" pitchFamily="34" charset="0"/>
                <a:cs typeface="Segoe UI Light" panose="020B0502040204020203" pitchFamily="34" charset="0"/>
              </a:rPr>
              <a:t>structured</a:t>
            </a:r>
          </a:p>
        </p:txBody>
      </p:sp>
      <p:sp>
        <p:nvSpPr>
          <p:cNvPr id="19" name="Rectangle 18"/>
          <p:cNvSpPr/>
          <p:nvPr/>
        </p:nvSpPr>
        <p:spPr>
          <a:xfrm>
            <a:off x="6307184" y="2800446"/>
            <a:ext cx="1111832" cy="2064830"/>
          </a:xfrm>
          <a:prstGeom prst="rect">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268928" rtlCol="0" anchor="t"/>
          <a:lstStyle/>
          <a:p>
            <a:pPr algn="ctr"/>
            <a:r>
              <a:rPr lang="en-US" sz="1500" dirty="0">
                <a:latin typeface="Segoe UI Light" panose="020B0502040204020203" pitchFamily="34" charset="0"/>
                <a:cs typeface="Segoe UI Light" panose="020B0502040204020203" pitchFamily="34" charset="0"/>
              </a:rPr>
              <a:t>Event</a:t>
            </a:r>
          </a:p>
          <a:p>
            <a:pPr algn="ctr"/>
            <a:r>
              <a:rPr lang="en-US" sz="1500" dirty="0">
                <a:latin typeface="Segoe UI Light" panose="020B0502040204020203" pitchFamily="34" charset="0"/>
                <a:cs typeface="Segoe UI Light" panose="020B0502040204020203" pitchFamily="34" charset="0"/>
              </a:rPr>
              <a:t>Data </a:t>
            </a:r>
            <a:r>
              <a:rPr lang="en-US" sz="1500" dirty="0">
                <a:latin typeface="Segoe UI Light" panose="020B0502040204020203" pitchFamily="34" charset="0"/>
                <a:cs typeface="Segoe UI Light" panose="020B0502040204020203" pitchFamily="34" charset="0"/>
              </a:rPr>
              <a:t>Streams</a:t>
            </a:r>
          </a:p>
        </p:txBody>
      </p:sp>
      <p:sp>
        <p:nvSpPr>
          <p:cNvPr id="35" name="Down Arrow 34"/>
          <p:cNvSpPr/>
          <p:nvPr/>
        </p:nvSpPr>
        <p:spPr bwMode="auto">
          <a:xfrm>
            <a:off x="806361" y="2268434"/>
            <a:ext cx="423555" cy="476499"/>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77"/>
            <a:endParaRPr lang="en-US" sz="147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6" name="Down Arrow 35"/>
          <p:cNvSpPr/>
          <p:nvPr/>
        </p:nvSpPr>
        <p:spPr bwMode="auto">
          <a:xfrm>
            <a:off x="3335520" y="2298797"/>
            <a:ext cx="423555" cy="476499"/>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77"/>
            <a:endParaRPr lang="en-US" sz="147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7" name="Down Arrow 36"/>
          <p:cNvSpPr/>
          <p:nvPr/>
        </p:nvSpPr>
        <p:spPr bwMode="auto">
          <a:xfrm>
            <a:off x="6651330" y="2287648"/>
            <a:ext cx="423555" cy="476499"/>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34290" rIns="0" bIns="34290" numCol="1" rtlCol="0" anchor="ctr" anchorCtr="0" compatLnSpc="1">
            <a:prstTxWarp prst="textNoShape">
              <a:avLst/>
            </a:prstTxWarp>
          </a:bodyPr>
          <a:lstStyle/>
          <a:p>
            <a:pPr algn="ctr" defTabSz="685577"/>
            <a:endParaRPr lang="en-US" sz="147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99211" y="3976834"/>
            <a:ext cx="843114" cy="602225"/>
          </a:xfrm>
          <a:prstGeom prst="rect">
            <a:avLst/>
          </a:prstGeom>
        </p:spPr>
      </p:pic>
      <p:pic>
        <p:nvPicPr>
          <p:cNvPr id="40" name="Picture 3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74556" y="3681214"/>
            <a:ext cx="887164" cy="975880"/>
          </a:xfrm>
          <a:prstGeom prst="rect">
            <a:avLst/>
          </a:prstGeom>
        </p:spPr>
      </p:pic>
      <p:sp>
        <p:nvSpPr>
          <p:cNvPr id="42" name="Text Placeholder 1"/>
          <p:cNvSpPr txBox="1">
            <a:spLocks/>
          </p:cNvSpPr>
          <p:nvPr/>
        </p:nvSpPr>
        <p:spPr>
          <a:xfrm>
            <a:off x="4176864" y="2827837"/>
            <a:ext cx="1931594" cy="1089884"/>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Tx/>
              <a:buNone/>
            </a:pPr>
            <a:r>
              <a:rPr lang="en-US" sz="2000" dirty="0" smtClean="0">
                <a:latin typeface="Segoe UI Light" panose="020B0502040204020203" pitchFamily="34" charset="0"/>
                <a:cs typeface="Segoe UI Light" panose="020B0502040204020203" pitchFamily="34" charset="0"/>
              </a:rPr>
              <a:t>Hadoop</a:t>
            </a:r>
            <a:endParaRPr lang="en-US" sz="2000" dirty="0">
              <a:latin typeface="Segoe UI Light" panose="020B0502040204020203" pitchFamily="34" charset="0"/>
              <a:cs typeface="Segoe UI Light" panose="020B0502040204020203" pitchFamily="34" charset="0"/>
            </a:endParaRPr>
          </a:p>
          <a:p>
            <a:pPr marL="0" indent="0">
              <a:buClrTx/>
              <a:buNone/>
            </a:pPr>
            <a:r>
              <a:rPr lang="en-US" sz="2000" dirty="0" err="1">
                <a:latin typeface="Segoe UI Light" panose="020B0502040204020203" pitchFamily="34" charset="0"/>
                <a:cs typeface="Segoe UI Light" panose="020B0502040204020203" pitchFamily="34" charset="0"/>
              </a:rPr>
              <a:t>Map&amp;Reduce</a:t>
            </a:r>
            <a:endParaRPr lang="en-US" sz="2000" dirty="0">
              <a:latin typeface="Segoe UI Light" panose="020B0502040204020203" pitchFamily="34" charset="0"/>
              <a:cs typeface="Segoe UI Light" panose="020B0502040204020203" pitchFamily="34" charset="0"/>
            </a:endParaRPr>
          </a:p>
          <a:p>
            <a:pPr marL="0" indent="0">
              <a:buClrTx/>
              <a:buNone/>
            </a:pPr>
            <a:r>
              <a:rPr lang="en-US" sz="2000" dirty="0" smtClean="0">
                <a:latin typeface="Segoe UI Light" panose="020B0502040204020203" pitchFamily="34" charset="0"/>
                <a:cs typeface="Segoe UI Light" panose="020B0502040204020203" pitchFamily="34" charset="0"/>
              </a:rPr>
              <a:t>Data Lake</a:t>
            </a:r>
            <a:endParaRPr lang="en-US" sz="2000" dirty="0">
              <a:latin typeface="Segoe UI Light" panose="020B0502040204020203" pitchFamily="34" charset="0"/>
              <a:cs typeface="Segoe UI Light" panose="020B0502040204020203" pitchFamily="34" charset="0"/>
            </a:endParaRPr>
          </a:p>
        </p:txBody>
      </p:sp>
      <p:sp>
        <p:nvSpPr>
          <p:cNvPr id="43" name="Text Placeholder 1"/>
          <p:cNvSpPr txBox="1">
            <a:spLocks/>
          </p:cNvSpPr>
          <p:nvPr/>
        </p:nvSpPr>
        <p:spPr>
          <a:xfrm>
            <a:off x="7503536" y="2827837"/>
            <a:ext cx="1763210" cy="1366883"/>
          </a:xfrm>
          <a:prstGeom prst="rect">
            <a:avLst/>
          </a:prstGeom>
        </p:spPr>
        <p:txBody>
          <a:bodyPr vert="horz" wrap="square" lIns="107571" tIns="67232" rIns="107571" bIns="6723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Tx/>
              <a:buNone/>
            </a:pPr>
            <a:r>
              <a:rPr lang="en-US" sz="2000" dirty="0" smtClean="0">
                <a:latin typeface="Segoe UI Light" panose="020B0502040204020203" pitchFamily="34" charset="0"/>
                <a:cs typeface="Segoe UI Light" panose="020B0502040204020203" pitchFamily="34" charset="0"/>
              </a:rPr>
              <a:t>Low-latency</a:t>
            </a:r>
            <a:endParaRPr lang="en-US" sz="2000" dirty="0">
              <a:latin typeface="Segoe UI Light" panose="020B0502040204020203" pitchFamily="34" charset="0"/>
              <a:cs typeface="Segoe UI Light" panose="020B0502040204020203" pitchFamily="34" charset="0"/>
            </a:endParaRPr>
          </a:p>
          <a:p>
            <a:pPr marL="0" indent="0">
              <a:buClrTx/>
              <a:buNone/>
            </a:pPr>
            <a:r>
              <a:rPr lang="en-US" sz="2000" dirty="0">
                <a:latin typeface="Segoe UI Light" panose="020B0502040204020203" pitchFamily="34" charset="0"/>
                <a:cs typeface="Segoe UI Light" panose="020B0502040204020203" pitchFamily="34" charset="0"/>
              </a:rPr>
              <a:t>High-throughput</a:t>
            </a:r>
          </a:p>
          <a:p>
            <a:pPr marL="0" indent="0">
              <a:buClrTx/>
              <a:buNone/>
            </a:pPr>
            <a:r>
              <a:rPr lang="en-US" sz="2000" dirty="0" smtClean="0">
                <a:latin typeface="Segoe UI Light" panose="020B0502040204020203" pitchFamily="34" charset="0"/>
                <a:cs typeface="Segoe UI Light" panose="020B0502040204020203" pitchFamily="34" charset="0"/>
              </a:rPr>
              <a:t>In-flight</a:t>
            </a:r>
            <a:endParaRPr lang="en-US" sz="2000" dirty="0">
              <a:latin typeface="Segoe UI Light" panose="020B0502040204020203" pitchFamily="34" charset="0"/>
              <a:cs typeface="Segoe UI Light" panose="020B0502040204020203" pitchFamily="34" charset="0"/>
            </a:endParaRPr>
          </a:p>
        </p:txBody>
      </p:sp>
      <p:sp>
        <p:nvSpPr>
          <p:cNvPr id="44" name="Rectangle 43"/>
          <p:cNvSpPr/>
          <p:nvPr/>
        </p:nvSpPr>
        <p:spPr bwMode="auto">
          <a:xfrm>
            <a:off x="462222" y="1975902"/>
            <a:ext cx="6958320" cy="32289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a:r>
              <a:rPr lang="en-US" sz="1765"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3Vs: Volume, Variety, Velocity</a:t>
            </a:r>
          </a:p>
        </p:txBody>
      </p:sp>
      <p:sp>
        <p:nvSpPr>
          <p:cNvPr id="2" name="Rectangle 3"/>
          <p:cNvSpPr/>
          <p:nvPr/>
        </p:nvSpPr>
        <p:spPr bwMode="auto">
          <a:xfrm>
            <a:off x="462222" y="5029200"/>
            <a:ext cx="6958320" cy="63533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6173" tIns="34290" rIns="66173" bIns="34290" numCol="1" rtlCol="0" anchor="ctr" anchorCtr="0" compatLnSpc="1">
            <a:prstTxWarp prst="textNoShape">
              <a:avLst/>
            </a:prstTxWarp>
          </a:bodyPr>
          <a:lstStyle/>
          <a:p>
            <a:r>
              <a:rPr lang="en-US" sz="1471" dirty="0" smtClean="0">
                <a:latin typeface="Segoe UI Light" panose="020B0502040204020203" pitchFamily="34" charset="0"/>
                <a:cs typeface="Segoe UI Light" panose="020B0502040204020203" pitchFamily="34" charset="0"/>
              </a:rPr>
              <a:t>Advanced Analytics </a:t>
            </a:r>
            <a:r>
              <a:rPr lang="de-DE" sz="1471" dirty="0" smtClean="0">
                <a:latin typeface="Segoe UI Light" panose="020B0502040204020203" pitchFamily="34" charset="0"/>
                <a:cs typeface="Segoe UI Light" panose="020B0502040204020203" pitchFamily="34" charset="0"/>
              </a:rPr>
              <a:t>(</a:t>
            </a:r>
            <a:r>
              <a:rPr lang="en-US" sz="1471" dirty="0" smtClean="0">
                <a:latin typeface="Segoe UI Light" panose="020B0502040204020203" pitchFamily="34" charset="0"/>
                <a:cs typeface="Segoe UI Light" panose="020B0502040204020203" pitchFamily="34" charset="0"/>
              </a:rPr>
              <a:t>Machine Learning) </a:t>
            </a:r>
            <a:endParaRPr lang="en-US" sz="1471" dirty="0">
              <a:latin typeface="Segoe UI Light" panose="020B0502040204020203" pitchFamily="34" charset="0"/>
              <a:cs typeface="Segoe UI Light" panose="020B0502040204020203" pitchFamily="34" charset="0"/>
            </a:endParaRPr>
          </a:p>
          <a:p>
            <a:pPr marL="252109" indent="-252109">
              <a:buFont typeface="Arial" panose="020B0604020202020204" pitchFamily="34" charset="0"/>
              <a:buChar char="•"/>
            </a:pPr>
            <a:r>
              <a:rPr lang="en-US" sz="1471" dirty="0">
                <a:latin typeface="Segoe UI Light" panose="020B0502040204020203" pitchFamily="34" charset="0"/>
                <a:cs typeface="Segoe UI Light" panose="020B0502040204020203" pitchFamily="34" charset="0"/>
              </a:rPr>
              <a:t>Predictive Maintenance, Early-Fault-Detection, Idle Prediction</a:t>
            </a:r>
          </a:p>
        </p:txBody>
      </p:sp>
      <p:sp>
        <p:nvSpPr>
          <p:cNvPr id="4" name="Rectangle 3"/>
          <p:cNvSpPr/>
          <p:nvPr/>
        </p:nvSpPr>
        <p:spPr>
          <a:xfrm>
            <a:off x="1669422" y="2859980"/>
            <a:ext cx="1226591" cy="923330"/>
          </a:xfrm>
          <a:prstGeom prst="rect">
            <a:avLst/>
          </a:prstGeom>
        </p:spPr>
        <p:txBody>
          <a:bodyPr wrap="square">
            <a:spAutoFit/>
          </a:bodyPr>
          <a:lstStyle/>
          <a:p>
            <a:r>
              <a:rPr lang="en-US" sz="1800" dirty="0" smtClean="0">
                <a:latin typeface="Segoe UI Light" panose="020B0502040204020203" pitchFamily="34" charset="0"/>
                <a:cs typeface="Segoe UI Light" panose="020B0502040204020203" pitchFamily="34" charset="0"/>
              </a:rPr>
              <a:t>SQL</a:t>
            </a:r>
            <a:endParaRPr lang="en-US" sz="1800" dirty="0">
              <a:latin typeface="Segoe UI Light" panose="020B0502040204020203" pitchFamily="34" charset="0"/>
              <a:cs typeface="Segoe UI Light" panose="020B0502040204020203" pitchFamily="34" charset="0"/>
            </a:endParaRPr>
          </a:p>
          <a:p>
            <a:r>
              <a:rPr lang="en-US" sz="1800" dirty="0">
                <a:latin typeface="Segoe UI Light" panose="020B0502040204020203" pitchFamily="34" charset="0"/>
                <a:cs typeface="Segoe UI Light" panose="020B0502040204020203" pitchFamily="34" charset="0"/>
              </a:rPr>
              <a:t>SQL Azure</a:t>
            </a:r>
          </a:p>
          <a:p>
            <a:r>
              <a:rPr lang="en-US" sz="1800" dirty="0">
                <a:latin typeface="Segoe UI Light" panose="020B0502040204020203" pitchFamily="34" charset="0"/>
                <a:cs typeface="Segoe UI Light" panose="020B0502040204020203" pitchFamily="34" charset="0"/>
              </a:rPr>
              <a:t>SQL </a:t>
            </a:r>
            <a:r>
              <a:rPr lang="en-US" sz="1800" dirty="0" smtClean="0">
                <a:latin typeface="Segoe UI Light" panose="020B0502040204020203" pitchFamily="34" charset="0"/>
                <a:cs typeface="Segoe UI Light" panose="020B0502040204020203" pitchFamily="34" charset="0"/>
              </a:rPr>
              <a:t>Table</a:t>
            </a:r>
            <a:endParaRPr lang="en-US" sz="1800" dirty="0">
              <a:latin typeface="Segoe UI Light" panose="020B0502040204020203" pitchFamily="34" charset="0"/>
              <a:cs typeface="Segoe UI Light" panose="020B0502040204020203" pitchFamily="34" charset="0"/>
            </a:endParaRPr>
          </a:p>
        </p:txBody>
      </p:sp>
      <p:pic>
        <p:nvPicPr>
          <p:cNvPr id="8" name="Grafik 7"/>
          <p:cNvPicPr>
            <a:picLocks noChangeAspect="1"/>
          </p:cNvPicPr>
          <p:nvPr/>
        </p:nvPicPr>
        <p:blipFill>
          <a:blip r:embed="rId5"/>
          <a:stretch>
            <a:fillRect/>
          </a:stretch>
        </p:blipFill>
        <p:spPr>
          <a:xfrm>
            <a:off x="6391704" y="4115596"/>
            <a:ext cx="870406" cy="463463"/>
          </a:xfrm>
          <a:prstGeom prst="rect">
            <a:avLst/>
          </a:prstGeom>
        </p:spPr>
      </p:pic>
    </p:spTree>
    <p:extLst>
      <p:ext uri="{BB962C8B-B14F-4D97-AF65-F5344CB8AC3E}">
        <p14:creationId xmlns:p14="http://schemas.microsoft.com/office/powerpoint/2010/main" val="3880364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829956" y="1989138"/>
            <a:ext cx="4933043" cy="4106862"/>
          </a:xfrm>
        </p:spPr>
        <p:txBody>
          <a:bodyPr>
            <a:normAutofit/>
          </a:bodyPr>
          <a:lstStyle/>
          <a:p>
            <a:r>
              <a:rPr lang="en-US" sz="1800" b="1" dirty="0"/>
              <a:t>Question</a:t>
            </a:r>
            <a:r>
              <a:rPr lang="en-US" sz="1800" dirty="0"/>
              <a:t>: “How many red cars are in the parking lot?”</a:t>
            </a:r>
          </a:p>
          <a:p>
            <a:endParaRPr lang="en-US" sz="1800" dirty="0"/>
          </a:p>
          <a:p>
            <a:r>
              <a:rPr lang="en-US" sz="1800" dirty="0"/>
              <a:t>Prerequisite: Data is static! (no cars leaving or entering!)</a:t>
            </a:r>
          </a:p>
          <a:p>
            <a:r>
              <a:rPr lang="en-US" sz="1800" dirty="0"/>
              <a:t>Answering with a </a:t>
            </a:r>
            <a:r>
              <a:rPr lang="en-US" sz="1800" b="1" dirty="0"/>
              <a:t>relational database</a:t>
            </a:r>
            <a:r>
              <a:rPr lang="en-US" sz="1800" dirty="0"/>
              <a:t>:</a:t>
            </a:r>
          </a:p>
          <a:p>
            <a:pPr lvl="1"/>
            <a:r>
              <a:rPr lang="en-US" dirty="0"/>
              <a:t>Walk out to the parking lot</a:t>
            </a:r>
          </a:p>
          <a:p>
            <a:pPr lvl="1"/>
            <a:r>
              <a:rPr lang="en-US" dirty="0"/>
              <a:t>Count vehicles that are: ‘Red’ and ‘Cars’</a:t>
            </a:r>
          </a:p>
        </p:txBody>
      </p:sp>
      <p:sp>
        <p:nvSpPr>
          <p:cNvPr id="2" name="Titel 1"/>
          <p:cNvSpPr>
            <a:spLocks noGrp="1"/>
          </p:cNvSpPr>
          <p:nvPr>
            <p:ph type="title"/>
          </p:nvPr>
        </p:nvSpPr>
        <p:spPr/>
        <p:txBody>
          <a:bodyPr>
            <a:normAutofit/>
          </a:bodyPr>
          <a:lstStyle/>
          <a:p>
            <a:r>
              <a:rPr lang="de-DE" dirty="0"/>
              <a:t>Understanding Streaming Data (1)</a:t>
            </a:r>
            <a:endParaRPr lang="en-US" dirty="0"/>
          </a:p>
        </p:txBody>
      </p:sp>
      <p:grpSp>
        <p:nvGrpSpPr>
          <p:cNvPr id="73" name="Gruppieren 72"/>
          <p:cNvGrpSpPr/>
          <p:nvPr/>
        </p:nvGrpSpPr>
        <p:grpSpPr>
          <a:xfrm>
            <a:off x="193183" y="2125267"/>
            <a:ext cx="3052293" cy="2943374"/>
            <a:chOff x="659854" y="2112354"/>
            <a:chExt cx="3384376" cy="3044838"/>
          </a:xfrm>
        </p:grpSpPr>
        <p:sp>
          <p:nvSpPr>
            <p:cNvPr id="5" name="Rechteck 4"/>
            <p:cNvSpPr/>
            <p:nvPr/>
          </p:nvSpPr>
          <p:spPr>
            <a:xfrm>
              <a:off x="803870" y="2371500"/>
              <a:ext cx="216024" cy="144016"/>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hteck 5"/>
            <p:cNvSpPr/>
            <p:nvPr/>
          </p:nvSpPr>
          <p:spPr>
            <a:xfrm>
              <a:off x="803870" y="2616410"/>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hteck 6"/>
            <p:cNvSpPr/>
            <p:nvPr/>
          </p:nvSpPr>
          <p:spPr>
            <a:xfrm>
              <a:off x="803870" y="3048458"/>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hteck 7"/>
            <p:cNvSpPr/>
            <p:nvPr/>
          </p:nvSpPr>
          <p:spPr>
            <a:xfrm>
              <a:off x="803870" y="3408498"/>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hteck 8"/>
            <p:cNvSpPr/>
            <p:nvPr/>
          </p:nvSpPr>
          <p:spPr>
            <a:xfrm>
              <a:off x="803870" y="3624522"/>
              <a:ext cx="216024" cy="14401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hteck 9"/>
            <p:cNvSpPr/>
            <p:nvPr/>
          </p:nvSpPr>
          <p:spPr>
            <a:xfrm>
              <a:off x="1451942" y="2379884"/>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hteck 10"/>
            <p:cNvSpPr/>
            <p:nvPr/>
          </p:nvSpPr>
          <p:spPr>
            <a:xfrm>
              <a:off x="1451942" y="2832434"/>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hteck 11"/>
            <p:cNvSpPr/>
            <p:nvPr/>
          </p:nvSpPr>
          <p:spPr>
            <a:xfrm>
              <a:off x="1451942" y="3264482"/>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hteck 12"/>
            <p:cNvSpPr/>
            <p:nvPr/>
          </p:nvSpPr>
          <p:spPr>
            <a:xfrm>
              <a:off x="1955998" y="2379884"/>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5" name="Gerade Verbindung 14"/>
            <p:cNvCxnSpPr/>
            <p:nvPr/>
          </p:nvCxnSpPr>
          <p:spPr>
            <a:xfrm>
              <a:off x="1811982" y="2371500"/>
              <a:ext cx="0" cy="190109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Rechteck 17"/>
            <p:cNvSpPr/>
            <p:nvPr/>
          </p:nvSpPr>
          <p:spPr>
            <a:xfrm>
              <a:off x="1451942" y="3499125"/>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hteck 18"/>
            <p:cNvSpPr/>
            <p:nvPr/>
          </p:nvSpPr>
          <p:spPr>
            <a:xfrm>
              <a:off x="1451942" y="3750199"/>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hteck 19"/>
            <p:cNvSpPr/>
            <p:nvPr/>
          </p:nvSpPr>
          <p:spPr>
            <a:xfrm>
              <a:off x="1955998" y="3264482"/>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hteck 20"/>
            <p:cNvSpPr/>
            <p:nvPr/>
          </p:nvSpPr>
          <p:spPr>
            <a:xfrm>
              <a:off x="1451942" y="4117796"/>
              <a:ext cx="216024" cy="14401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Rechteck 21"/>
            <p:cNvSpPr/>
            <p:nvPr/>
          </p:nvSpPr>
          <p:spPr>
            <a:xfrm>
              <a:off x="1955998" y="2688418"/>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hteck 22"/>
            <p:cNvSpPr/>
            <p:nvPr/>
          </p:nvSpPr>
          <p:spPr>
            <a:xfrm>
              <a:off x="1955998" y="3499125"/>
              <a:ext cx="216024" cy="144016"/>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hteck 23"/>
            <p:cNvSpPr/>
            <p:nvPr/>
          </p:nvSpPr>
          <p:spPr>
            <a:xfrm>
              <a:off x="1955998" y="4117796"/>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hteck 24"/>
            <p:cNvSpPr/>
            <p:nvPr/>
          </p:nvSpPr>
          <p:spPr>
            <a:xfrm>
              <a:off x="2604070" y="2379884"/>
              <a:ext cx="216024" cy="14401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hteck 25"/>
            <p:cNvSpPr/>
            <p:nvPr/>
          </p:nvSpPr>
          <p:spPr>
            <a:xfrm>
              <a:off x="2604070" y="2832434"/>
              <a:ext cx="216024" cy="144016"/>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hteck 26"/>
            <p:cNvSpPr/>
            <p:nvPr/>
          </p:nvSpPr>
          <p:spPr>
            <a:xfrm>
              <a:off x="2604070" y="3264482"/>
              <a:ext cx="216024" cy="144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hteck 27"/>
            <p:cNvSpPr/>
            <p:nvPr/>
          </p:nvSpPr>
          <p:spPr>
            <a:xfrm>
              <a:off x="3108126" y="2379884"/>
              <a:ext cx="216024" cy="144016"/>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9" name="Gerade Verbindung 28"/>
            <p:cNvCxnSpPr/>
            <p:nvPr/>
          </p:nvCxnSpPr>
          <p:spPr>
            <a:xfrm>
              <a:off x="2964110" y="2371500"/>
              <a:ext cx="0" cy="190109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0" name="Rechteck 29"/>
            <p:cNvSpPr/>
            <p:nvPr/>
          </p:nvSpPr>
          <p:spPr>
            <a:xfrm>
              <a:off x="2604070" y="3499125"/>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hteck 30"/>
            <p:cNvSpPr/>
            <p:nvPr/>
          </p:nvSpPr>
          <p:spPr>
            <a:xfrm>
              <a:off x="2604070" y="3750199"/>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Rechteck 31"/>
            <p:cNvSpPr/>
            <p:nvPr/>
          </p:nvSpPr>
          <p:spPr>
            <a:xfrm>
              <a:off x="3108126" y="3264482"/>
              <a:ext cx="216024" cy="144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chteck 32"/>
            <p:cNvSpPr/>
            <p:nvPr/>
          </p:nvSpPr>
          <p:spPr>
            <a:xfrm>
              <a:off x="2604070" y="4117796"/>
              <a:ext cx="216024" cy="144016"/>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chteck 33"/>
            <p:cNvSpPr/>
            <p:nvPr/>
          </p:nvSpPr>
          <p:spPr>
            <a:xfrm>
              <a:off x="3108126" y="2688418"/>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Rechteck 34"/>
            <p:cNvSpPr/>
            <p:nvPr/>
          </p:nvSpPr>
          <p:spPr>
            <a:xfrm>
              <a:off x="3108126" y="3499125"/>
              <a:ext cx="216024" cy="14401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hteck 35"/>
            <p:cNvSpPr/>
            <p:nvPr/>
          </p:nvSpPr>
          <p:spPr>
            <a:xfrm>
              <a:off x="3108126" y="4117796"/>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Rechteck 36"/>
            <p:cNvSpPr/>
            <p:nvPr/>
          </p:nvSpPr>
          <p:spPr>
            <a:xfrm>
              <a:off x="3684190" y="2371500"/>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Rechteck 37"/>
            <p:cNvSpPr/>
            <p:nvPr/>
          </p:nvSpPr>
          <p:spPr>
            <a:xfrm>
              <a:off x="3684190" y="2616410"/>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Rechteck 38"/>
            <p:cNvSpPr/>
            <p:nvPr/>
          </p:nvSpPr>
          <p:spPr>
            <a:xfrm>
              <a:off x="3684190" y="3048458"/>
              <a:ext cx="216024" cy="144016"/>
            </a:xfrm>
            <a:prstGeom prst="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Rechteck 39"/>
            <p:cNvSpPr/>
            <p:nvPr/>
          </p:nvSpPr>
          <p:spPr>
            <a:xfrm>
              <a:off x="3684190" y="3408498"/>
              <a:ext cx="216024" cy="144016"/>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Rechteck 40"/>
            <p:cNvSpPr/>
            <p:nvPr/>
          </p:nvSpPr>
          <p:spPr>
            <a:xfrm>
              <a:off x="3684190" y="3624522"/>
              <a:ext cx="216024" cy="14401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3" name="Gerade Verbindung 42"/>
            <p:cNvCxnSpPr/>
            <p:nvPr/>
          </p:nvCxnSpPr>
          <p:spPr>
            <a:xfrm>
              <a:off x="659854" y="2112354"/>
              <a:ext cx="0" cy="244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a:off x="659854" y="2112354"/>
              <a:ext cx="338437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a:xfrm>
              <a:off x="4044230" y="2112354"/>
              <a:ext cx="0" cy="24482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a:xfrm>
              <a:off x="659854" y="4560626"/>
              <a:ext cx="14041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p:nvCxnSpPr>
          <p:spPr>
            <a:xfrm>
              <a:off x="2064010" y="4560626"/>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p:nvCxnSpPr>
          <p:spPr>
            <a:xfrm>
              <a:off x="659854" y="4704642"/>
              <a:ext cx="14041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p:nvCxnSpPr>
          <p:spPr>
            <a:xfrm>
              <a:off x="659854" y="5157192"/>
              <a:ext cx="338437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p:nvCxnSpPr>
          <p:spPr>
            <a:xfrm>
              <a:off x="2712082" y="4704642"/>
              <a:ext cx="133214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p:nvCxnSpPr>
          <p:spPr>
            <a:xfrm>
              <a:off x="2712082" y="4560626"/>
              <a:ext cx="133214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Gerade Verbindung 63"/>
            <p:cNvCxnSpPr/>
            <p:nvPr/>
          </p:nvCxnSpPr>
          <p:spPr>
            <a:xfrm>
              <a:off x="2712082" y="4560626"/>
              <a:ext cx="0" cy="14401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a:xfrm>
              <a:off x="659854" y="4941168"/>
              <a:ext cx="338437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14" name="Textfeld 13"/>
          <p:cNvSpPr txBox="1"/>
          <p:nvPr/>
        </p:nvSpPr>
        <p:spPr>
          <a:xfrm>
            <a:off x="4076386" y="4447231"/>
            <a:ext cx="4014647" cy="12003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solidFill>
                  <a:schemeClr val="accent5">
                    <a:lumMod val="25000"/>
                  </a:schemeClr>
                </a:solidFill>
                <a:latin typeface="Consolas" pitchFamily="49" charset="0"/>
                <a:cs typeface="Consolas" pitchFamily="49" charset="0"/>
              </a:rPr>
              <a:t>(FROM </a:t>
            </a:r>
            <a:r>
              <a:rPr lang="en-US" sz="1800" dirty="0" err="1">
                <a:solidFill>
                  <a:schemeClr val="accent5">
                    <a:lumMod val="25000"/>
                  </a:schemeClr>
                </a:solidFill>
                <a:latin typeface="Consolas" pitchFamily="49" charset="0"/>
                <a:cs typeface="Consolas" pitchFamily="49" charset="0"/>
              </a:rPr>
              <a:t>vhcl</a:t>
            </a:r>
            <a:r>
              <a:rPr lang="en-US" sz="1800" dirty="0">
                <a:solidFill>
                  <a:schemeClr val="accent5">
                    <a:lumMod val="25000"/>
                  </a:schemeClr>
                </a:solidFill>
                <a:latin typeface="Consolas" pitchFamily="49" charset="0"/>
                <a:cs typeface="Consolas" pitchFamily="49" charset="0"/>
              </a:rPr>
              <a:t> in </a:t>
            </a:r>
            <a:r>
              <a:rPr lang="en-US" sz="1800" dirty="0" err="1">
                <a:solidFill>
                  <a:schemeClr val="accent5">
                    <a:lumMod val="25000"/>
                  </a:schemeClr>
                </a:solidFill>
                <a:latin typeface="Consolas" pitchFamily="49" charset="0"/>
                <a:cs typeface="Consolas" pitchFamily="49" charset="0"/>
              </a:rPr>
              <a:t>ParkingLot</a:t>
            </a:r>
            <a:endParaRPr lang="en-US" sz="1800" dirty="0">
              <a:solidFill>
                <a:schemeClr val="accent5">
                  <a:lumMod val="25000"/>
                </a:schemeClr>
              </a:solidFill>
              <a:latin typeface="Consolas" pitchFamily="49" charset="0"/>
              <a:cs typeface="Consolas" pitchFamily="49" charset="0"/>
            </a:endParaRPr>
          </a:p>
          <a:p>
            <a:r>
              <a:rPr lang="en-US" sz="1800" dirty="0">
                <a:solidFill>
                  <a:schemeClr val="accent5">
                    <a:lumMod val="25000"/>
                  </a:schemeClr>
                </a:solidFill>
                <a:latin typeface="Consolas" pitchFamily="49" charset="0"/>
                <a:cs typeface="Consolas" pitchFamily="49" charset="0"/>
              </a:rPr>
              <a:t> WHERE </a:t>
            </a:r>
            <a:r>
              <a:rPr lang="en-US" sz="1800" dirty="0" err="1">
                <a:solidFill>
                  <a:schemeClr val="accent5">
                    <a:lumMod val="25000"/>
                  </a:schemeClr>
                </a:solidFill>
                <a:latin typeface="Consolas" pitchFamily="49" charset="0"/>
                <a:cs typeface="Consolas" pitchFamily="49" charset="0"/>
              </a:rPr>
              <a:t>vhcl.type</a:t>
            </a:r>
            <a:r>
              <a:rPr lang="en-US" sz="1800" dirty="0">
                <a:solidFill>
                  <a:schemeClr val="accent5">
                    <a:lumMod val="25000"/>
                  </a:schemeClr>
                </a:solidFill>
                <a:latin typeface="Consolas" pitchFamily="49" charset="0"/>
                <a:cs typeface="Consolas" pitchFamily="49" charset="0"/>
              </a:rPr>
              <a:t>  = “</a:t>
            </a:r>
            <a:r>
              <a:rPr lang="en-US" sz="1800" b="1" dirty="0">
                <a:solidFill>
                  <a:schemeClr val="accent5">
                    <a:lumMod val="25000"/>
                  </a:schemeClr>
                </a:solidFill>
                <a:latin typeface="Consolas" pitchFamily="49" charset="0"/>
                <a:cs typeface="Consolas" pitchFamily="49" charset="0"/>
              </a:rPr>
              <a:t>CAR</a:t>
            </a:r>
            <a:r>
              <a:rPr lang="en-US" sz="1800" dirty="0">
                <a:solidFill>
                  <a:schemeClr val="accent5">
                    <a:lumMod val="25000"/>
                  </a:schemeClr>
                </a:solidFill>
                <a:latin typeface="Consolas" pitchFamily="49" charset="0"/>
                <a:cs typeface="Consolas" pitchFamily="49" charset="0"/>
              </a:rPr>
              <a:t>”</a:t>
            </a:r>
          </a:p>
          <a:p>
            <a:r>
              <a:rPr lang="en-US" sz="1800" dirty="0">
                <a:solidFill>
                  <a:schemeClr val="accent5">
                    <a:lumMod val="25000"/>
                  </a:schemeClr>
                </a:solidFill>
                <a:latin typeface="Consolas" pitchFamily="49" charset="0"/>
                <a:cs typeface="Consolas" pitchFamily="49" charset="0"/>
              </a:rPr>
              <a:t> &amp;&amp;    </a:t>
            </a:r>
            <a:r>
              <a:rPr lang="en-US" sz="1800" dirty="0" err="1">
                <a:solidFill>
                  <a:schemeClr val="accent5">
                    <a:lumMod val="25000"/>
                  </a:schemeClr>
                </a:solidFill>
                <a:latin typeface="Consolas" pitchFamily="49" charset="0"/>
                <a:cs typeface="Consolas" pitchFamily="49" charset="0"/>
              </a:rPr>
              <a:t>vhld.color</a:t>
            </a:r>
            <a:r>
              <a:rPr lang="en-US" sz="1800" dirty="0">
                <a:solidFill>
                  <a:schemeClr val="accent5">
                    <a:lumMod val="25000"/>
                  </a:schemeClr>
                </a:solidFill>
                <a:latin typeface="Consolas" pitchFamily="49" charset="0"/>
                <a:cs typeface="Consolas" pitchFamily="49" charset="0"/>
              </a:rPr>
              <a:t> = “</a:t>
            </a:r>
            <a:r>
              <a:rPr lang="en-US" sz="1800" b="1" dirty="0">
                <a:solidFill>
                  <a:schemeClr val="accent5">
                    <a:lumMod val="25000"/>
                  </a:schemeClr>
                </a:solidFill>
                <a:latin typeface="Consolas" pitchFamily="49" charset="0"/>
                <a:cs typeface="Consolas" pitchFamily="49" charset="0"/>
              </a:rPr>
              <a:t>RED</a:t>
            </a:r>
            <a:r>
              <a:rPr lang="en-US" sz="1800" dirty="0">
                <a:solidFill>
                  <a:schemeClr val="accent5">
                    <a:lumMod val="25000"/>
                  </a:schemeClr>
                </a:solidFill>
                <a:latin typeface="Consolas" pitchFamily="49" charset="0"/>
                <a:cs typeface="Consolas" pitchFamily="49" charset="0"/>
              </a:rPr>
              <a:t>”</a:t>
            </a:r>
          </a:p>
          <a:p>
            <a:r>
              <a:rPr lang="en-US" sz="1800" dirty="0">
                <a:solidFill>
                  <a:schemeClr val="accent5">
                    <a:lumMod val="25000"/>
                  </a:schemeClr>
                </a:solidFill>
                <a:latin typeface="Consolas" pitchFamily="49" charset="0"/>
                <a:cs typeface="Consolas" pitchFamily="49" charset="0"/>
              </a:rPr>
              <a:t> SELECT </a:t>
            </a:r>
            <a:r>
              <a:rPr lang="en-US" sz="1800" dirty="0" err="1">
                <a:solidFill>
                  <a:schemeClr val="accent5">
                    <a:lumMod val="25000"/>
                  </a:schemeClr>
                </a:solidFill>
                <a:latin typeface="Consolas" pitchFamily="49" charset="0"/>
                <a:cs typeface="Consolas" pitchFamily="49" charset="0"/>
              </a:rPr>
              <a:t>vhcl</a:t>
            </a:r>
            <a:r>
              <a:rPr lang="en-US" sz="1800" dirty="0">
                <a:solidFill>
                  <a:schemeClr val="accent5">
                    <a:lumMod val="25000"/>
                  </a:schemeClr>
                </a:solidFill>
                <a:latin typeface="Consolas" pitchFamily="49" charset="0"/>
                <a:cs typeface="Consolas" pitchFamily="49" charset="0"/>
              </a:rPr>
              <a:t>).Count()</a:t>
            </a:r>
          </a:p>
        </p:txBody>
      </p:sp>
    </p:spTree>
    <p:extLst>
      <p:ext uri="{BB962C8B-B14F-4D97-AF65-F5344CB8AC3E}">
        <p14:creationId xmlns:p14="http://schemas.microsoft.com/office/powerpoint/2010/main" val="2362537980"/>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23850" y="3276600"/>
            <a:ext cx="8439150" cy="2819399"/>
          </a:xfrm>
        </p:spPr>
        <p:txBody>
          <a:bodyPr>
            <a:normAutofit/>
          </a:bodyPr>
          <a:lstStyle/>
          <a:p>
            <a:pPr marL="0" indent="0">
              <a:lnSpc>
                <a:spcPct val="150000"/>
              </a:lnSpc>
              <a:buNone/>
            </a:pPr>
            <a:r>
              <a:rPr lang="en-US" sz="1800" dirty="0"/>
              <a:t>“How many </a:t>
            </a:r>
            <a:r>
              <a:rPr lang="en-US" sz="1800" dirty="0">
                <a:solidFill>
                  <a:srgbClr val="FFC000"/>
                </a:solidFill>
              </a:rPr>
              <a:t>trucks (</a:t>
            </a:r>
            <a:r>
              <a:rPr lang="en-US" sz="1800" b="1" dirty="0">
                <a:solidFill>
                  <a:srgbClr val="FFC000"/>
                </a:solidFill>
              </a:rPr>
              <a:t>red cars) </a:t>
            </a:r>
            <a:r>
              <a:rPr lang="en-US" sz="1800" dirty="0"/>
              <a:t>went from right to left in the </a:t>
            </a:r>
            <a:r>
              <a:rPr lang="en-US" sz="1800" u="sng" dirty="0"/>
              <a:t>last</a:t>
            </a:r>
            <a:r>
              <a:rPr lang="en-US" sz="1800" dirty="0"/>
              <a:t> </a:t>
            </a:r>
            <a:r>
              <a:rPr lang="en-US" sz="1800" b="1" dirty="0">
                <a:solidFill>
                  <a:srgbClr val="FFC000"/>
                </a:solidFill>
              </a:rPr>
              <a:t>10 seconds</a:t>
            </a:r>
            <a:r>
              <a:rPr lang="en-US" sz="1800" dirty="0"/>
              <a:t>”?</a:t>
            </a:r>
          </a:p>
          <a:p>
            <a:pPr marL="0" indent="0">
              <a:lnSpc>
                <a:spcPct val="150000"/>
              </a:lnSpc>
              <a:buNone/>
            </a:pPr>
            <a:r>
              <a:rPr lang="en-US" sz="1800" dirty="0"/>
              <a:t>“How many </a:t>
            </a:r>
            <a:r>
              <a:rPr lang="en-US" sz="1800" b="1" dirty="0">
                <a:solidFill>
                  <a:srgbClr val="FFC000"/>
                </a:solidFill>
              </a:rPr>
              <a:t>green cars (= electrical cars) </a:t>
            </a:r>
            <a:r>
              <a:rPr lang="en-US" sz="1800" dirty="0"/>
              <a:t>are passing </a:t>
            </a:r>
            <a:r>
              <a:rPr lang="en-US" sz="1800" u="sng" dirty="0"/>
              <a:t>every</a:t>
            </a:r>
            <a:r>
              <a:rPr lang="en-US" sz="1800" dirty="0"/>
              <a:t> </a:t>
            </a:r>
            <a:r>
              <a:rPr lang="en-US" sz="1800" b="1" dirty="0">
                <a:solidFill>
                  <a:srgbClr val="FFC000"/>
                </a:solidFill>
              </a:rPr>
              <a:t>60 minutes</a:t>
            </a:r>
            <a:r>
              <a:rPr lang="en-US" sz="1800" dirty="0"/>
              <a:t>”?</a:t>
            </a:r>
          </a:p>
          <a:p>
            <a:pPr marL="0" indent="0">
              <a:lnSpc>
                <a:spcPct val="150000"/>
              </a:lnSpc>
              <a:buNone/>
            </a:pPr>
            <a:r>
              <a:rPr lang="en-US" sz="1800" dirty="0"/>
              <a:t>“What is the </a:t>
            </a:r>
            <a:r>
              <a:rPr lang="en-US" sz="1800" b="1" dirty="0">
                <a:solidFill>
                  <a:srgbClr val="FFC000"/>
                </a:solidFill>
              </a:rPr>
              <a:t>running average speed</a:t>
            </a:r>
            <a:r>
              <a:rPr lang="en-US" sz="1800" dirty="0"/>
              <a:t> of cars on the left lane </a:t>
            </a:r>
            <a:r>
              <a:rPr lang="en-US" sz="1800" b="1" dirty="0"/>
              <a:t>compared</a:t>
            </a:r>
            <a:r>
              <a:rPr lang="en-US" sz="1800" dirty="0"/>
              <a:t> to the right lane?</a:t>
            </a:r>
          </a:p>
          <a:p>
            <a:pPr marL="0" indent="0">
              <a:lnSpc>
                <a:spcPct val="150000"/>
              </a:lnSpc>
              <a:buNone/>
            </a:pPr>
            <a:endParaRPr lang="en-US" sz="1800" dirty="0"/>
          </a:p>
        </p:txBody>
      </p:sp>
      <p:sp>
        <p:nvSpPr>
          <p:cNvPr id="2" name="Titel 1"/>
          <p:cNvSpPr>
            <a:spLocks noGrp="1"/>
          </p:cNvSpPr>
          <p:nvPr>
            <p:ph type="title"/>
          </p:nvPr>
        </p:nvSpPr>
        <p:spPr/>
        <p:txBody>
          <a:bodyPr/>
          <a:lstStyle/>
          <a:p>
            <a:r>
              <a:rPr lang="de-DE" dirty="0"/>
              <a:t>Understanding Streaming Data (2)</a:t>
            </a:r>
            <a:endParaRPr lang="en-US" dirty="0"/>
          </a:p>
        </p:txBody>
      </p:sp>
      <p:cxnSp>
        <p:nvCxnSpPr>
          <p:cNvPr id="5" name="Gerade Verbindung 4"/>
          <p:cNvCxnSpPr>
            <a:cxnSpLocks/>
          </p:cNvCxnSpPr>
          <p:nvPr/>
        </p:nvCxnSpPr>
        <p:spPr>
          <a:xfrm>
            <a:off x="0" y="2085125"/>
            <a:ext cx="9171384"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a:cxnSpLocks/>
          </p:cNvCxnSpPr>
          <p:nvPr/>
        </p:nvCxnSpPr>
        <p:spPr>
          <a:xfrm>
            <a:off x="0" y="2510898"/>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a:cxnSpLocks/>
          </p:cNvCxnSpPr>
          <p:nvPr/>
        </p:nvCxnSpPr>
        <p:spPr>
          <a:xfrm>
            <a:off x="0" y="2942946"/>
            <a:ext cx="9144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a:cxnSpLocks/>
          </p:cNvCxnSpPr>
          <p:nvPr/>
        </p:nvCxnSpPr>
        <p:spPr>
          <a:xfrm>
            <a:off x="0" y="2294874"/>
            <a:ext cx="9144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Gerade Verbindung 8"/>
          <p:cNvCxnSpPr>
            <a:cxnSpLocks/>
          </p:cNvCxnSpPr>
          <p:nvPr/>
        </p:nvCxnSpPr>
        <p:spPr>
          <a:xfrm>
            <a:off x="0" y="2726922"/>
            <a:ext cx="914400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9171384" y="2139130"/>
            <a:ext cx="16201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hteck 10"/>
          <p:cNvSpPr/>
          <p:nvPr/>
        </p:nvSpPr>
        <p:spPr>
          <a:xfrm>
            <a:off x="9171384" y="2348880"/>
            <a:ext cx="16201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hteck 17"/>
          <p:cNvSpPr/>
          <p:nvPr/>
        </p:nvSpPr>
        <p:spPr>
          <a:xfrm>
            <a:off x="9486305" y="2132856"/>
            <a:ext cx="162018" cy="1080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hteck 19"/>
          <p:cNvSpPr/>
          <p:nvPr/>
        </p:nvSpPr>
        <p:spPr>
          <a:xfrm>
            <a:off x="10005650" y="2129724"/>
            <a:ext cx="162018" cy="10801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
        <p:nvSpPr>
          <p:cNvPr id="21" name="Rechteck 20"/>
          <p:cNvSpPr/>
          <p:nvPr/>
        </p:nvSpPr>
        <p:spPr>
          <a:xfrm>
            <a:off x="5760132" y="2132856"/>
            <a:ext cx="162018" cy="108012"/>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hteck 18"/>
          <p:cNvSpPr/>
          <p:nvPr/>
        </p:nvSpPr>
        <p:spPr>
          <a:xfrm>
            <a:off x="9762623" y="2126753"/>
            <a:ext cx="162018" cy="108012"/>
          </a:xfrm>
          <a:prstGeom prst="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hteck 26"/>
          <p:cNvSpPr/>
          <p:nvPr/>
        </p:nvSpPr>
        <p:spPr>
          <a:xfrm>
            <a:off x="3599892" y="2132856"/>
            <a:ext cx="162018" cy="1080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hteck 27"/>
          <p:cNvSpPr/>
          <p:nvPr/>
        </p:nvSpPr>
        <p:spPr>
          <a:xfrm>
            <a:off x="2249742" y="2123798"/>
            <a:ext cx="162018" cy="108012"/>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hteck 28"/>
          <p:cNvSpPr/>
          <p:nvPr/>
        </p:nvSpPr>
        <p:spPr>
          <a:xfrm>
            <a:off x="3059832" y="2348880"/>
            <a:ext cx="162018" cy="108012"/>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5105400"/>
            <a:ext cx="558641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hteck 10"/>
          <p:cNvSpPr/>
          <p:nvPr/>
        </p:nvSpPr>
        <p:spPr>
          <a:xfrm>
            <a:off x="9486305" y="2355168"/>
            <a:ext cx="162018" cy="1080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p>
        </p:txBody>
      </p:sp>
      <p:sp>
        <p:nvSpPr>
          <p:cNvPr id="23" name="Rechteck 10"/>
          <p:cNvSpPr/>
          <p:nvPr/>
        </p:nvSpPr>
        <p:spPr>
          <a:xfrm>
            <a:off x="-351420" y="2566808"/>
            <a:ext cx="16201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hteck 10"/>
          <p:cNvSpPr/>
          <p:nvPr/>
        </p:nvSpPr>
        <p:spPr>
          <a:xfrm>
            <a:off x="4193958" y="2566808"/>
            <a:ext cx="162018" cy="1080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25" name="Rechteck 10"/>
          <p:cNvSpPr/>
          <p:nvPr/>
        </p:nvSpPr>
        <p:spPr>
          <a:xfrm>
            <a:off x="-621450" y="2566808"/>
            <a:ext cx="162018" cy="1080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
        <p:nvSpPr>
          <p:cNvPr id="26" name="Rechteck 10"/>
          <p:cNvSpPr/>
          <p:nvPr/>
        </p:nvSpPr>
        <p:spPr>
          <a:xfrm>
            <a:off x="-237120" y="2781919"/>
            <a:ext cx="16201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hteck 10"/>
          <p:cNvSpPr/>
          <p:nvPr/>
        </p:nvSpPr>
        <p:spPr>
          <a:xfrm>
            <a:off x="-513438" y="2790328"/>
            <a:ext cx="162018" cy="1080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31" name="Rechteck 10"/>
          <p:cNvSpPr/>
          <p:nvPr/>
        </p:nvSpPr>
        <p:spPr>
          <a:xfrm>
            <a:off x="-775262" y="2790328"/>
            <a:ext cx="162018" cy="108012"/>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0000"/>
              </a:solidFill>
            </a:endParaRPr>
          </a:p>
        </p:txBody>
      </p:sp>
      <p:sp>
        <p:nvSpPr>
          <p:cNvPr id="32" name="Rechteck 10"/>
          <p:cNvSpPr/>
          <p:nvPr/>
        </p:nvSpPr>
        <p:spPr>
          <a:xfrm>
            <a:off x="-997683" y="2790328"/>
            <a:ext cx="162018" cy="10801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800">
              <a:solidFill>
                <a:srgbClr val="FF0000"/>
              </a:solidFill>
            </a:endParaRPr>
          </a:p>
        </p:txBody>
      </p:sp>
      <p:sp>
        <p:nvSpPr>
          <p:cNvPr id="33" name="Rechteck 10"/>
          <p:cNvSpPr/>
          <p:nvPr/>
        </p:nvSpPr>
        <p:spPr>
          <a:xfrm>
            <a:off x="6138174" y="2781919"/>
            <a:ext cx="162018" cy="108012"/>
          </a:xfrm>
          <a:prstGeom prst="rect">
            <a:avLst/>
          </a:prstGeom>
          <a:solidFill>
            <a:srgbClr val="FF0000"/>
          </a:solidFill>
          <a:ln>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34" name="Rechteck 10"/>
          <p:cNvSpPr/>
          <p:nvPr/>
        </p:nvSpPr>
        <p:spPr>
          <a:xfrm>
            <a:off x="3433517" y="2781919"/>
            <a:ext cx="162018"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2575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fill="hold" grpId="0" nodeType="clickEffect">
                                  <p:stCondLst>
                                    <p:cond delay="0"/>
                                  </p:stCondLst>
                                  <p:childTnLst>
                                    <p:animMotion origin="layout" path="M 1.38889E-6 -2.03609E-6 L -1.02761 -0.00115 " pathEditMode="fixed" rAng="0" ptsTypes="AA">
                                      <p:cBhvr>
                                        <p:cTn id="6" dur="3000" fill="hold"/>
                                        <p:tgtEl>
                                          <p:spTgt spid="10"/>
                                        </p:tgtEl>
                                        <p:attrNameLst>
                                          <p:attrName>ppt_x</p:attrName>
                                          <p:attrName>ppt_y</p:attrName>
                                        </p:attrNameLst>
                                      </p:cBhvr>
                                      <p:rCtr x="-51389" y="-69"/>
                                    </p:animMotion>
                                  </p:childTnLst>
                                  <p:subTnLst>
                                    <p:set>
                                      <p:cBhvr override="childStyle">
                                        <p:cTn dur="1" fill="hold" display="0" masterRel="sameClick" afterEffect="1">
                                          <p:stCondLst>
                                            <p:cond evt="end" delay="0">
                                              <p:tn val="5"/>
                                            </p:cond>
                                          </p:stCondLst>
                                        </p:cTn>
                                        <p:tgtEl>
                                          <p:spTgt spid="10"/>
                                        </p:tgtEl>
                                        <p:attrNameLst>
                                          <p:attrName>style.visibility</p:attrName>
                                        </p:attrNameLst>
                                      </p:cBhvr>
                                      <p:to>
                                        <p:strVal val="hidden"/>
                                      </p:to>
                                    </p:set>
                                  </p:subTnLst>
                                </p:cTn>
                              </p:par>
                              <p:par>
                                <p:cTn id="7" presetID="42" presetClass="path" presetSubtype="0" repeatCount="indefinite" fill="hold" grpId="0" nodeType="withEffect">
                                  <p:stCondLst>
                                    <p:cond delay="0"/>
                                  </p:stCondLst>
                                  <p:childTnLst>
                                    <p:animMotion origin="layout" path="M 1.38889E-6 -1.31883E-6 L -1.02761 -0.00324 " pathEditMode="relative" rAng="0" ptsTypes="AA">
                                      <p:cBhvr>
                                        <p:cTn id="8" dur="2000" fill="hold"/>
                                        <p:tgtEl>
                                          <p:spTgt spid="11"/>
                                        </p:tgtEl>
                                        <p:attrNameLst>
                                          <p:attrName>ppt_x</p:attrName>
                                          <p:attrName>ppt_y</p:attrName>
                                        </p:attrNameLst>
                                      </p:cBhvr>
                                      <p:rCtr x="-51389" y="-162"/>
                                    </p:animMotion>
                                  </p:childTnLst>
                                  <p:subTnLst>
                                    <p:set>
                                      <p:cBhvr override="childStyle">
                                        <p:cTn dur="1" fill="hold" display="0" masterRel="sameClick" afterEffect="1">
                                          <p:stCondLst>
                                            <p:cond evt="end" delay="0">
                                              <p:tn val="7"/>
                                            </p:cond>
                                          </p:stCondLst>
                                        </p:cTn>
                                        <p:tgtEl>
                                          <p:spTgt spid="11"/>
                                        </p:tgtEl>
                                        <p:attrNameLst>
                                          <p:attrName>style.visibility</p:attrName>
                                        </p:attrNameLst>
                                      </p:cBhvr>
                                      <p:to>
                                        <p:strVal val="hidden"/>
                                      </p:to>
                                    </p:set>
                                  </p:subTnLst>
                                </p:cTn>
                              </p:par>
                              <p:par>
                                <p:cTn id="9" presetID="42" presetClass="path" presetSubtype="0" repeatCount="indefinite" fill="hold" grpId="0" nodeType="withEffect">
                                  <p:stCondLst>
                                    <p:cond delay="300"/>
                                  </p:stCondLst>
                                  <p:childTnLst>
                                    <p:animMotion origin="layout" path="M -1.94444E-6 -3.78991E-6 L -1.07344 0.00024 " pathEditMode="relative" rAng="0" ptsTypes="AA">
                                      <p:cBhvr>
                                        <p:cTn id="10" dur="3250" fill="hold"/>
                                        <p:tgtEl>
                                          <p:spTgt spid="18"/>
                                        </p:tgtEl>
                                        <p:attrNameLst>
                                          <p:attrName>ppt_x</p:attrName>
                                          <p:attrName>ppt_y</p:attrName>
                                        </p:attrNameLst>
                                      </p:cBhvr>
                                      <p:rCtr x="-53681" y="0"/>
                                    </p:animMotion>
                                  </p:childTnLst>
                                  <p:subTnLst>
                                    <p:set>
                                      <p:cBhvr override="childStyle">
                                        <p:cTn dur="1" fill="hold" display="0" masterRel="sameClick" afterEffect="1">
                                          <p:stCondLst>
                                            <p:cond evt="end" delay="0">
                                              <p:tn val="9"/>
                                            </p:cond>
                                          </p:stCondLst>
                                        </p:cTn>
                                        <p:tgtEl>
                                          <p:spTgt spid="18"/>
                                        </p:tgtEl>
                                        <p:attrNameLst>
                                          <p:attrName>style.visibility</p:attrName>
                                        </p:attrNameLst>
                                      </p:cBhvr>
                                      <p:to>
                                        <p:strVal val="hidden"/>
                                      </p:to>
                                    </p:set>
                                  </p:subTnLst>
                                </p:cTn>
                              </p:par>
                              <p:par>
                                <p:cTn id="11" presetID="42" presetClass="path" presetSubtype="0" repeatCount="indefinite" fill="hold" grpId="0" nodeType="withEffect">
                                  <p:stCondLst>
                                    <p:cond delay="600"/>
                                  </p:stCondLst>
                                  <p:childTnLst>
                                    <p:animMotion origin="layout" path="M -3.33333E-6 -1.2957E-7 L -1.11389 0.00486 " pathEditMode="relative" rAng="0" ptsTypes="AA">
                                      <p:cBhvr>
                                        <p:cTn id="12" dur="3500" fill="hold"/>
                                        <p:tgtEl>
                                          <p:spTgt spid="19"/>
                                        </p:tgtEl>
                                        <p:attrNameLst>
                                          <p:attrName>ppt_x</p:attrName>
                                          <p:attrName>ppt_y</p:attrName>
                                        </p:attrNameLst>
                                      </p:cBhvr>
                                      <p:rCtr x="-55694" y="231"/>
                                    </p:animMotion>
                                  </p:childTnLst>
                                  <p:subTnLst>
                                    <p:set>
                                      <p:cBhvr override="childStyle">
                                        <p:cTn dur="1" fill="hold" display="0" masterRel="sameClick" afterEffect="1">
                                          <p:stCondLst>
                                            <p:cond evt="end" delay="0">
                                              <p:tn val="11"/>
                                            </p:cond>
                                          </p:stCondLst>
                                        </p:cTn>
                                        <p:tgtEl>
                                          <p:spTgt spid="19"/>
                                        </p:tgtEl>
                                        <p:attrNameLst>
                                          <p:attrName>style.visibility</p:attrName>
                                        </p:attrNameLst>
                                      </p:cBhvr>
                                      <p:to>
                                        <p:strVal val="hidden"/>
                                      </p:to>
                                    </p:set>
                                  </p:subTnLst>
                                </p:cTn>
                              </p:par>
                              <p:par>
                                <p:cTn id="13" presetID="42" presetClass="path" presetSubtype="0" repeatCount="indefinite" fill="hold" grpId="0" nodeType="withEffect">
                                  <p:stCondLst>
                                    <p:cond delay="900"/>
                                  </p:stCondLst>
                                  <p:childTnLst>
                                    <p:animMotion origin="layout" path="M 2.22222E-6 2.98936E-6 L -1.15209 2.98936E-6 " pathEditMode="relative" rAng="0" ptsTypes="AA">
                                      <p:cBhvr>
                                        <p:cTn id="14" dur="3500" fill="hold"/>
                                        <p:tgtEl>
                                          <p:spTgt spid="20"/>
                                        </p:tgtEl>
                                        <p:attrNameLst>
                                          <p:attrName>ppt_x</p:attrName>
                                          <p:attrName>ppt_y</p:attrName>
                                        </p:attrNameLst>
                                      </p:cBhvr>
                                      <p:rCtr x="-57604" y="0"/>
                                    </p:animMotion>
                                  </p:childTnLst>
                                  <p:subTnLst>
                                    <p:set>
                                      <p:cBhvr override="childStyle">
                                        <p:cTn dur="1" fill="hold" display="0" masterRel="sameClick" afterEffect="1">
                                          <p:stCondLst>
                                            <p:cond evt="end" delay="0">
                                              <p:tn val="13"/>
                                            </p:cond>
                                          </p:stCondLst>
                                        </p:cTn>
                                        <p:tgtEl>
                                          <p:spTgt spid="20"/>
                                        </p:tgtEl>
                                        <p:attrNameLst>
                                          <p:attrName>style.visibility</p:attrName>
                                        </p:attrNameLst>
                                      </p:cBhvr>
                                      <p:to>
                                        <p:strVal val="hidden"/>
                                      </p:to>
                                    </p:set>
                                  </p:subTnLst>
                                </p:cTn>
                              </p:par>
                              <p:par>
                                <p:cTn id="15" presetID="42" presetClass="path" presetSubtype="0" fill="hold" grpId="0" nodeType="withEffect">
                                  <p:stCondLst>
                                    <p:cond delay="0"/>
                                  </p:stCondLst>
                                  <p:childTnLst>
                                    <p:animMotion origin="layout" path="M 5.55556E-7 0.00024 L -0.69688 0.00047 " pathEditMode="relative" rAng="0" ptsTypes="AA">
                                      <p:cBhvr>
                                        <p:cTn id="16" dur="2000" fill="hold"/>
                                        <p:tgtEl>
                                          <p:spTgt spid="21"/>
                                        </p:tgtEl>
                                        <p:attrNameLst>
                                          <p:attrName>ppt_x</p:attrName>
                                          <p:attrName>ppt_y</p:attrName>
                                        </p:attrNameLst>
                                      </p:cBhvr>
                                      <p:rCtr x="-34844" y="0"/>
                                    </p:animMotion>
                                  </p:childTnLst>
                                  <p:subTnLst>
                                    <p:set>
                                      <p:cBhvr override="childStyle">
                                        <p:cTn dur="1" fill="hold" display="0" masterRel="sameClick" afterEffect="1">
                                          <p:stCondLst>
                                            <p:cond evt="end" delay="0">
                                              <p:tn val="15"/>
                                            </p:cond>
                                          </p:stCondLst>
                                        </p:cTn>
                                        <p:tgtEl>
                                          <p:spTgt spid="21"/>
                                        </p:tgtEl>
                                        <p:attrNameLst>
                                          <p:attrName>style.visibility</p:attrName>
                                        </p:attrNameLst>
                                      </p:cBhvr>
                                      <p:to>
                                        <p:strVal val="hidden"/>
                                      </p:to>
                                    </p:set>
                                  </p:subTnLst>
                                </p:cTn>
                              </p:par>
                              <p:par>
                                <p:cTn id="17" presetID="42" presetClass="path" presetSubtype="0" fill="hold" grpId="0" nodeType="withEffect">
                                  <p:stCondLst>
                                    <p:cond delay="0"/>
                                  </p:stCondLst>
                                  <p:childTnLst>
                                    <p:animMotion origin="layout" path="M 1.11111E-6 -3.78991E-6 L -0.38195 0.00024 " pathEditMode="relative" rAng="0" ptsTypes="AA">
                                      <p:cBhvr>
                                        <p:cTn id="18" dur="1500" fill="hold"/>
                                        <p:tgtEl>
                                          <p:spTgt spid="27"/>
                                        </p:tgtEl>
                                        <p:attrNameLst>
                                          <p:attrName>ppt_x</p:attrName>
                                          <p:attrName>ppt_y</p:attrName>
                                        </p:attrNameLst>
                                      </p:cBhvr>
                                      <p:rCtr x="-19097" y="0"/>
                                    </p:animMotion>
                                  </p:childTnLst>
                                  <p:subTnLst>
                                    <p:set>
                                      <p:cBhvr override="childStyle">
                                        <p:cTn dur="1" fill="hold" display="0" masterRel="sameClick" afterEffect="1">
                                          <p:stCondLst>
                                            <p:cond evt="end" delay="0">
                                              <p:tn val="17"/>
                                            </p:cond>
                                          </p:stCondLst>
                                        </p:cTn>
                                        <p:tgtEl>
                                          <p:spTgt spid="27"/>
                                        </p:tgtEl>
                                        <p:attrNameLst>
                                          <p:attrName>style.visibility</p:attrName>
                                        </p:attrNameLst>
                                      </p:cBhvr>
                                      <p:to>
                                        <p:strVal val="hidden"/>
                                      </p:to>
                                    </p:set>
                                  </p:subTnLst>
                                </p:cTn>
                              </p:par>
                              <p:par>
                                <p:cTn id="19" presetID="42" presetClass="path" presetSubtype="0" fill="hold" grpId="0" nodeType="withEffect">
                                  <p:stCondLst>
                                    <p:cond delay="0"/>
                                  </p:stCondLst>
                                  <p:childTnLst>
                                    <p:animMotion origin="layout" path="M -3.88889E-6 -4.16937E-6 L -0.18507 0.00186 " pathEditMode="relative" rAng="0" ptsTypes="AA">
                                      <p:cBhvr>
                                        <p:cTn id="20" dur="1000" fill="hold"/>
                                        <p:tgtEl>
                                          <p:spTgt spid="28"/>
                                        </p:tgtEl>
                                        <p:attrNameLst>
                                          <p:attrName>ppt_x</p:attrName>
                                          <p:attrName>ppt_y</p:attrName>
                                        </p:attrNameLst>
                                      </p:cBhvr>
                                      <p:rCtr x="-9253" y="93"/>
                                    </p:animMotion>
                                  </p:childTnLst>
                                  <p:subTnLst>
                                    <p:set>
                                      <p:cBhvr override="childStyle">
                                        <p:cTn dur="1" fill="hold" display="0" masterRel="sameClick" afterEffect="1">
                                          <p:stCondLst>
                                            <p:cond evt="end" delay="0">
                                              <p:tn val="19"/>
                                            </p:cond>
                                          </p:stCondLst>
                                        </p:cTn>
                                        <p:tgtEl>
                                          <p:spTgt spid="28"/>
                                        </p:tgtEl>
                                        <p:attrNameLst>
                                          <p:attrName>style.visibility</p:attrName>
                                        </p:attrNameLst>
                                      </p:cBhvr>
                                      <p:to>
                                        <p:strVal val="hidden"/>
                                      </p:to>
                                    </p:set>
                                  </p:subTnLst>
                                </p:cTn>
                              </p:par>
                              <p:par>
                                <p:cTn id="21" presetID="42" presetClass="path" presetSubtype="0" fill="hold" grpId="0" nodeType="withEffect">
                                  <p:stCondLst>
                                    <p:cond delay="0"/>
                                  </p:stCondLst>
                                  <p:childTnLst>
                                    <p:animMotion origin="layout" path="M 5.55556E-7 -3.92411E-6 L -0.29132 -3.92411E-6 " pathEditMode="relative" rAng="0" ptsTypes="AA">
                                      <p:cBhvr>
                                        <p:cTn id="22" dur="1000" fill="hold"/>
                                        <p:tgtEl>
                                          <p:spTgt spid="29"/>
                                        </p:tgtEl>
                                        <p:attrNameLst>
                                          <p:attrName>ppt_x</p:attrName>
                                          <p:attrName>ppt_y</p:attrName>
                                        </p:attrNameLst>
                                      </p:cBhvr>
                                      <p:rCtr x="-14566" y="0"/>
                                    </p:animMotion>
                                  </p:childTnLst>
                                  <p:subTnLst>
                                    <p:set>
                                      <p:cBhvr override="childStyle">
                                        <p:cTn dur="1" fill="hold" display="0" masterRel="sameClick" afterEffect="1">
                                          <p:stCondLst>
                                            <p:cond evt="end" delay="0">
                                              <p:tn val="21"/>
                                            </p:cond>
                                          </p:stCondLst>
                                        </p:cTn>
                                        <p:tgtEl>
                                          <p:spTgt spid="29"/>
                                        </p:tgtEl>
                                        <p:attrNameLst>
                                          <p:attrName>style.visibility</p:attrName>
                                        </p:attrNameLst>
                                      </p:cBhvr>
                                      <p:to>
                                        <p:strVal val="hidden"/>
                                      </p:to>
                                    </p:set>
                                  </p:subTnLst>
                                </p:cTn>
                              </p:par>
                              <p:par>
                                <p:cTn id="23" presetID="42" presetClass="path" presetSubtype="0" repeatCount="indefinite" fill="hold" grpId="0" nodeType="withEffect">
                                  <p:stCondLst>
                                    <p:cond delay="0"/>
                                  </p:stCondLst>
                                  <p:childTnLst>
                                    <p:animMotion origin="layout" path="M -1.94444E-6 -3.7037E-7 L -1.08142 -0.00116 " pathEditMode="relative" rAng="0" ptsTypes="AA">
                                      <p:cBhvr>
                                        <p:cTn id="24" dur="2100" fill="hold"/>
                                        <p:tgtEl>
                                          <p:spTgt spid="22"/>
                                        </p:tgtEl>
                                        <p:attrNameLst>
                                          <p:attrName>ppt_x</p:attrName>
                                          <p:attrName>ppt_y</p:attrName>
                                        </p:attrNameLst>
                                      </p:cBhvr>
                                      <p:rCtr x="-54080" y="-69"/>
                                    </p:animMotion>
                                  </p:childTnLst>
                                  <p:subTnLst>
                                    <p:set>
                                      <p:cBhvr override="childStyle">
                                        <p:cTn dur="1" fill="hold" display="0" masterRel="sameClick" afterEffect="1">
                                          <p:stCondLst>
                                            <p:cond evt="end" delay="0">
                                              <p:tn val="23"/>
                                            </p:cond>
                                          </p:stCondLst>
                                        </p:cTn>
                                        <p:tgtEl>
                                          <p:spTgt spid="22"/>
                                        </p:tgtEl>
                                        <p:attrNameLst>
                                          <p:attrName>style.visibility</p:attrName>
                                        </p:attrNameLst>
                                      </p:cBhvr>
                                      <p:to>
                                        <p:strVal val="hidden"/>
                                      </p:to>
                                    </p:set>
                                  </p:subTnLst>
                                </p:cTn>
                              </p:par>
                              <p:par>
                                <p:cTn id="25" presetID="42" presetClass="path" presetSubtype="0" repeatCount="indefinite" fill="hold" grpId="0" nodeType="withEffect">
                                  <p:stCondLst>
                                    <p:cond delay="0"/>
                                  </p:stCondLst>
                                  <p:childTnLst>
                                    <p:animMotion origin="layout" path="M -3.33333E-6 -2.59259E-6 L 1.06302 -2.59259E-6 " pathEditMode="relative" rAng="0" ptsTypes="AA">
                                      <p:cBhvr>
                                        <p:cTn id="26" dur="2000" fill="hold"/>
                                        <p:tgtEl>
                                          <p:spTgt spid="23"/>
                                        </p:tgtEl>
                                        <p:attrNameLst>
                                          <p:attrName>ppt_x</p:attrName>
                                          <p:attrName>ppt_y</p:attrName>
                                        </p:attrNameLst>
                                      </p:cBhvr>
                                      <p:rCtr x="53142" y="0"/>
                                    </p:animMotion>
                                  </p:childTnLst>
                                  <p:subTnLst>
                                    <p:set>
                                      <p:cBhvr override="childStyle">
                                        <p:cTn dur="1" fill="hold" display="0" masterRel="sameClick" afterEffect="1">
                                          <p:stCondLst>
                                            <p:cond evt="end" delay="0">
                                              <p:tn val="25"/>
                                            </p:cond>
                                          </p:stCondLst>
                                        </p:cTn>
                                        <p:tgtEl>
                                          <p:spTgt spid="23"/>
                                        </p:tgtEl>
                                        <p:attrNameLst>
                                          <p:attrName>style.visibility</p:attrName>
                                        </p:attrNameLst>
                                      </p:cBhvr>
                                      <p:to>
                                        <p:strVal val="hidden"/>
                                      </p:to>
                                    </p:set>
                                  </p:subTnLst>
                                </p:cTn>
                              </p:par>
                              <p:par>
                                <p:cTn id="27" presetID="42" presetClass="path" presetSubtype="0" fill="hold" grpId="0" nodeType="withEffect">
                                  <p:stCondLst>
                                    <p:cond delay="0"/>
                                  </p:stCondLst>
                                  <p:childTnLst>
                                    <p:animMotion origin="layout" path="M -0.00538 -4.07407E-6 L 0.60503 -0.00023 " pathEditMode="relative" rAng="0" ptsTypes="AA">
                                      <p:cBhvr>
                                        <p:cTn id="28" dur="1000" fill="hold"/>
                                        <p:tgtEl>
                                          <p:spTgt spid="24"/>
                                        </p:tgtEl>
                                        <p:attrNameLst>
                                          <p:attrName>ppt_x</p:attrName>
                                          <p:attrName>ppt_y</p:attrName>
                                        </p:attrNameLst>
                                      </p:cBhvr>
                                      <p:rCtr x="30521" y="-23"/>
                                    </p:animMotion>
                                  </p:childTnLst>
                                  <p:subTnLst>
                                    <p:set>
                                      <p:cBhvr override="childStyle">
                                        <p:cTn dur="1" fill="hold" display="0" masterRel="sameClick" afterEffect="1">
                                          <p:stCondLst>
                                            <p:cond evt="end" delay="0">
                                              <p:tn val="27"/>
                                            </p:cond>
                                          </p:stCondLst>
                                        </p:cTn>
                                        <p:tgtEl>
                                          <p:spTgt spid="24"/>
                                        </p:tgtEl>
                                        <p:attrNameLst>
                                          <p:attrName>style.visibility</p:attrName>
                                        </p:attrNameLst>
                                      </p:cBhvr>
                                      <p:to>
                                        <p:strVal val="hidden"/>
                                      </p:to>
                                    </p:set>
                                  </p:subTnLst>
                                </p:cTn>
                              </p:par>
                              <p:par>
                                <p:cTn id="29" presetID="42" presetClass="path" presetSubtype="0" repeatCount="indefinite" fill="hold" grpId="0" nodeType="withEffect">
                                  <p:stCondLst>
                                    <p:cond delay="0"/>
                                  </p:stCondLst>
                                  <p:childTnLst>
                                    <p:animMotion origin="layout" path="M -5.55556E-7 -0.00023 L 1.10642 -0.00046 " pathEditMode="relative" rAng="0" ptsTypes="AA">
                                      <p:cBhvr>
                                        <p:cTn id="30" dur="2100" fill="hold"/>
                                        <p:tgtEl>
                                          <p:spTgt spid="25"/>
                                        </p:tgtEl>
                                        <p:attrNameLst>
                                          <p:attrName>ppt_x</p:attrName>
                                          <p:attrName>ppt_y</p:attrName>
                                        </p:attrNameLst>
                                      </p:cBhvr>
                                      <p:rCtr x="55313" y="-23"/>
                                    </p:animMotion>
                                  </p:childTnLst>
                                  <p:subTnLst>
                                    <p:set>
                                      <p:cBhvr override="childStyle">
                                        <p:cTn dur="1" fill="hold" display="0" masterRel="sameClick" afterEffect="1">
                                          <p:stCondLst>
                                            <p:cond evt="end" delay="0">
                                              <p:tn val="29"/>
                                            </p:cond>
                                          </p:stCondLst>
                                        </p:cTn>
                                        <p:tgtEl>
                                          <p:spTgt spid="25"/>
                                        </p:tgtEl>
                                        <p:attrNameLst>
                                          <p:attrName>style.visibility</p:attrName>
                                        </p:attrNameLst>
                                      </p:cBhvr>
                                      <p:to>
                                        <p:strVal val="hidden"/>
                                      </p:to>
                                    </p:set>
                                  </p:subTnLst>
                                </p:cTn>
                              </p:par>
                              <p:par>
                                <p:cTn id="31" presetID="42" presetClass="path" presetSubtype="0" repeatCount="indefinite" fill="hold" grpId="0" nodeType="withEffect">
                                  <p:stCondLst>
                                    <p:cond delay="0"/>
                                  </p:stCondLst>
                                  <p:childTnLst>
                                    <p:animMotion origin="layout" path="M -3.33333E-6 -2.59259E-6 L 1.06302 -2.59259E-6 " pathEditMode="relative" rAng="0" ptsTypes="AA">
                                      <p:cBhvr>
                                        <p:cTn id="32" dur="3000" fill="hold"/>
                                        <p:tgtEl>
                                          <p:spTgt spid="26"/>
                                        </p:tgtEl>
                                        <p:attrNameLst>
                                          <p:attrName>ppt_x</p:attrName>
                                          <p:attrName>ppt_y</p:attrName>
                                        </p:attrNameLst>
                                      </p:cBhvr>
                                      <p:rCtr x="53142" y="0"/>
                                    </p:animMotion>
                                  </p:childTnLst>
                                  <p:subTnLst>
                                    <p:set>
                                      <p:cBhvr override="childStyle">
                                        <p:cTn dur="1" fill="hold" display="0" masterRel="sameClick" afterEffect="1">
                                          <p:stCondLst>
                                            <p:cond evt="end" delay="0">
                                              <p:tn val="31"/>
                                            </p:cond>
                                          </p:stCondLst>
                                        </p:cTn>
                                        <p:tgtEl>
                                          <p:spTgt spid="26"/>
                                        </p:tgtEl>
                                        <p:attrNameLst>
                                          <p:attrName>style.visibility</p:attrName>
                                        </p:attrNameLst>
                                      </p:cBhvr>
                                      <p:to>
                                        <p:strVal val="hidden"/>
                                      </p:to>
                                    </p:set>
                                  </p:subTnLst>
                                </p:cTn>
                              </p:par>
                              <p:par>
                                <p:cTn id="33" presetID="42" presetClass="path" presetSubtype="0" repeatCount="indefinite" fill="hold" grpId="0" nodeType="withEffect">
                                  <p:stCondLst>
                                    <p:cond delay="0"/>
                                  </p:stCondLst>
                                  <p:childTnLst>
                                    <p:animMotion origin="layout" path="M 8.33333E-7 -2.59259E-6 L 1.10642 -0.00185 " pathEditMode="relative" rAng="0" ptsTypes="AA">
                                      <p:cBhvr>
                                        <p:cTn id="34" dur="3250" fill="hold"/>
                                        <p:tgtEl>
                                          <p:spTgt spid="30"/>
                                        </p:tgtEl>
                                        <p:attrNameLst>
                                          <p:attrName>ppt_x</p:attrName>
                                          <p:attrName>ppt_y</p:attrName>
                                        </p:attrNameLst>
                                      </p:cBhvr>
                                      <p:rCtr x="55313" y="-93"/>
                                    </p:animMotion>
                                  </p:childTnLst>
                                  <p:subTnLst>
                                    <p:set>
                                      <p:cBhvr override="childStyle">
                                        <p:cTn dur="1" fill="hold" display="0" masterRel="sameClick" afterEffect="1">
                                          <p:stCondLst>
                                            <p:cond evt="end" delay="0">
                                              <p:tn val="33"/>
                                            </p:cond>
                                          </p:stCondLst>
                                        </p:cTn>
                                        <p:tgtEl>
                                          <p:spTgt spid="30"/>
                                        </p:tgtEl>
                                        <p:attrNameLst>
                                          <p:attrName>style.visibility</p:attrName>
                                        </p:attrNameLst>
                                      </p:cBhvr>
                                      <p:to>
                                        <p:strVal val="hidden"/>
                                      </p:to>
                                    </p:set>
                                  </p:subTnLst>
                                </p:cTn>
                              </p:par>
                              <p:par>
                                <p:cTn id="35" presetID="42" presetClass="path" presetSubtype="0" repeatCount="indefinite" fill="hold" grpId="0" nodeType="withEffect">
                                  <p:stCondLst>
                                    <p:cond delay="0"/>
                                  </p:stCondLst>
                                  <p:childTnLst>
                                    <p:animMotion origin="layout" path="M -4.72222E-6 -2.59259E-6 L 1.13664 -0.00185 " pathEditMode="relative" rAng="0" ptsTypes="AA">
                                      <p:cBhvr>
                                        <p:cTn id="36" dur="3400" fill="hold"/>
                                        <p:tgtEl>
                                          <p:spTgt spid="31"/>
                                        </p:tgtEl>
                                        <p:attrNameLst>
                                          <p:attrName>ppt_x</p:attrName>
                                          <p:attrName>ppt_y</p:attrName>
                                        </p:attrNameLst>
                                      </p:cBhvr>
                                      <p:rCtr x="56823" y="-93"/>
                                    </p:animMotion>
                                  </p:childTnLst>
                                  <p:subTnLst>
                                    <p:set>
                                      <p:cBhvr override="childStyle">
                                        <p:cTn dur="1" fill="hold" display="0" masterRel="sameClick" afterEffect="1">
                                          <p:stCondLst>
                                            <p:cond evt="end" delay="0">
                                              <p:tn val="35"/>
                                            </p:cond>
                                          </p:stCondLst>
                                        </p:cTn>
                                        <p:tgtEl>
                                          <p:spTgt spid="31"/>
                                        </p:tgtEl>
                                        <p:attrNameLst>
                                          <p:attrName>style.visibility</p:attrName>
                                        </p:attrNameLst>
                                      </p:cBhvr>
                                      <p:to>
                                        <p:strVal val="hidden"/>
                                      </p:to>
                                    </p:set>
                                  </p:subTnLst>
                                </p:cTn>
                              </p:par>
                              <p:par>
                                <p:cTn id="37" presetID="42" presetClass="path" presetSubtype="0" repeatCount="indefinite" fill="hold" grpId="0" nodeType="withEffect">
                                  <p:stCondLst>
                                    <p:cond delay="0"/>
                                  </p:stCondLst>
                                  <p:childTnLst>
                                    <p:animMotion origin="layout" path="M 5.55556E-7 4.80111E-6 L 1.19288 -0.00185 " pathEditMode="relative" rAng="0" ptsTypes="AA">
                                      <p:cBhvr>
                                        <p:cTn id="38" dur="3500" fill="hold"/>
                                        <p:tgtEl>
                                          <p:spTgt spid="32"/>
                                        </p:tgtEl>
                                        <p:attrNameLst>
                                          <p:attrName>ppt_x</p:attrName>
                                          <p:attrName>ppt_y</p:attrName>
                                        </p:attrNameLst>
                                      </p:cBhvr>
                                      <p:rCtr x="59635" y="-93"/>
                                    </p:animMotion>
                                  </p:childTnLst>
                                  <p:subTnLst>
                                    <p:set>
                                      <p:cBhvr override="childStyle">
                                        <p:cTn dur="1" fill="hold" display="0" masterRel="sameClick" afterEffect="1">
                                          <p:stCondLst>
                                            <p:cond evt="end" delay="0">
                                              <p:tn val="37"/>
                                            </p:cond>
                                          </p:stCondLst>
                                        </p:cTn>
                                        <p:tgtEl>
                                          <p:spTgt spid="32"/>
                                        </p:tgtEl>
                                        <p:attrNameLst>
                                          <p:attrName>style.visibility</p:attrName>
                                        </p:attrNameLst>
                                      </p:cBhvr>
                                      <p:to>
                                        <p:strVal val="hidden"/>
                                      </p:to>
                                    </p:set>
                                  </p:subTnLst>
                                </p:cTn>
                              </p:par>
                              <p:par>
                                <p:cTn id="39" presetID="42" presetClass="path" presetSubtype="0" fill="hold" grpId="0" nodeType="withEffect">
                                  <p:stCondLst>
                                    <p:cond delay="0"/>
                                  </p:stCondLst>
                                  <p:childTnLst>
                                    <p:animMotion origin="layout" path="M -4.16667E-6 3.67253E-6 L 0.27969 -0.00023 " pathEditMode="relative" rAng="0" ptsTypes="AA">
                                      <p:cBhvr>
                                        <p:cTn id="40" dur="2000" fill="hold"/>
                                        <p:tgtEl>
                                          <p:spTgt spid="33"/>
                                        </p:tgtEl>
                                        <p:attrNameLst>
                                          <p:attrName>ppt_x</p:attrName>
                                          <p:attrName>ppt_y</p:attrName>
                                        </p:attrNameLst>
                                      </p:cBhvr>
                                      <p:rCtr x="13976" y="-23"/>
                                    </p:animMotion>
                                  </p:childTnLst>
                                  <p:subTnLst>
                                    <p:set>
                                      <p:cBhvr override="childStyle">
                                        <p:cTn dur="1" fill="hold" display="0" masterRel="sameClick" afterEffect="1">
                                          <p:stCondLst>
                                            <p:cond evt="end" delay="0">
                                              <p:tn val="39"/>
                                            </p:cond>
                                          </p:stCondLst>
                                        </p:cTn>
                                        <p:tgtEl>
                                          <p:spTgt spid="33"/>
                                        </p:tgtEl>
                                        <p:attrNameLst>
                                          <p:attrName>style.visibility</p:attrName>
                                        </p:attrNameLst>
                                      </p:cBhvr>
                                      <p:to>
                                        <p:strVal val="hidden"/>
                                      </p:to>
                                    </p:set>
                                  </p:subTnLst>
                                </p:cTn>
                              </p:par>
                              <p:par>
                                <p:cTn id="41" presetID="42" presetClass="path" presetSubtype="0" fill="hold" grpId="0" nodeType="withEffect">
                                  <p:stCondLst>
                                    <p:cond delay="0"/>
                                  </p:stCondLst>
                                  <p:childTnLst>
                                    <p:animMotion origin="layout" path="M -3.33333E-6 3.67253E-6 L 0.67396 -0.00023 " pathEditMode="relative" rAng="0" ptsTypes="AA">
                                      <p:cBhvr>
                                        <p:cTn id="42" dur="2000" fill="hold"/>
                                        <p:tgtEl>
                                          <p:spTgt spid="34"/>
                                        </p:tgtEl>
                                        <p:attrNameLst>
                                          <p:attrName>ppt_x</p:attrName>
                                          <p:attrName>ppt_y</p:attrName>
                                        </p:attrNameLst>
                                      </p:cBhvr>
                                      <p:rCtr x="33698" y="-23"/>
                                    </p:animMotion>
                                  </p:childTnLst>
                                  <p:subTnLst>
                                    <p:set>
                                      <p:cBhvr override="childStyle">
                                        <p:cTn dur="1" fill="hold" display="0" masterRel="sameClick" afterEffect="1">
                                          <p:stCondLst>
                                            <p:cond evt="end" delay="0">
                                              <p:tn val="41"/>
                                            </p:cond>
                                          </p:stCondLst>
                                        </p:cTn>
                                        <p:tgtEl>
                                          <p:spTgt spid="34"/>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animBg="1"/>
      <p:bldP spid="20" grpId="0" animBg="1"/>
      <p:bldP spid="21" grpId="0" animBg="1"/>
      <p:bldP spid="19" grpId="0" animBg="1"/>
      <p:bldP spid="27" grpId="0" animBg="1"/>
      <p:bldP spid="28" grpId="0" animBg="1"/>
      <p:bldP spid="29" grpId="0" animBg="1"/>
      <p:bldP spid="22" grpId="0" animBg="1"/>
      <p:bldP spid="23" grpId="0" animBg="1"/>
      <p:bldP spid="24" grpId="0" animBg="1"/>
      <p:bldP spid="25" grpId="0" animBg="1"/>
      <p:bldP spid="26" grpId="0" animBg="1"/>
      <p:bldP spid="30" grpId="0" animBg="1"/>
      <p:bldP spid="31"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50512-385A-48D7-B1EB-8853C3B7B5DD}"/>
              </a:ext>
            </a:extLst>
          </p:cNvPr>
          <p:cNvSpPr>
            <a:spLocks noGrp="1"/>
          </p:cNvSpPr>
          <p:nvPr>
            <p:ph idx="1"/>
          </p:nvPr>
        </p:nvSpPr>
        <p:spPr>
          <a:xfrm>
            <a:off x="609600" y="2209800"/>
            <a:ext cx="8439150" cy="4106862"/>
          </a:xfrm>
        </p:spPr>
        <p:txBody>
          <a:bodyPr>
            <a:normAutofit/>
          </a:bodyPr>
          <a:lstStyle/>
          <a:p>
            <a:r>
              <a:rPr lang="en-US" dirty="0"/>
              <a:t>A data stream is a continuous sequence of data tuples </a:t>
            </a:r>
          </a:p>
          <a:p>
            <a:pPr lvl="1"/>
            <a:r>
              <a:rPr lang="en-US" dirty="0"/>
              <a:t>Think of standard tuples of relational databases</a:t>
            </a:r>
          </a:p>
          <a:p>
            <a:pPr lvl="1"/>
            <a:r>
              <a:rPr lang="de-DE" dirty="0"/>
              <a:t>+ time </a:t>
            </a:r>
            <a:r>
              <a:rPr lang="de-DE" dirty="0" err="1"/>
              <a:t>information</a:t>
            </a:r>
            <a:r>
              <a:rPr lang="de-DE" dirty="0"/>
              <a:t> (</a:t>
            </a:r>
            <a:r>
              <a:rPr lang="de-DE" b="1" dirty="0" err="1"/>
              <a:t>timestamp</a:t>
            </a:r>
            <a:r>
              <a:rPr lang="de-DE" b="1" dirty="0"/>
              <a:t> = TS</a:t>
            </a:r>
            <a:r>
              <a:rPr lang="de-DE" dirty="0"/>
              <a:t>) </a:t>
            </a:r>
          </a:p>
          <a:p>
            <a:pPr lvl="1"/>
            <a:endParaRPr lang="de-DE" dirty="0"/>
          </a:p>
          <a:p>
            <a:endParaRPr lang="en-US" dirty="0"/>
          </a:p>
          <a:p>
            <a:pPr marL="0" indent="0">
              <a:buNone/>
            </a:pPr>
            <a:r>
              <a:rPr lang="en-US" dirty="0"/>
              <a:t> </a:t>
            </a:r>
          </a:p>
          <a:p>
            <a:endParaRPr lang="en-US" b="1" dirty="0"/>
          </a:p>
          <a:p>
            <a:endParaRPr lang="en-US" b="1" dirty="0"/>
          </a:p>
          <a:p>
            <a:r>
              <a:rPr lang="en-US" b="1" dirty="0"/>
              <a:t>That means:</a:t>
            </a:r>
          </a:p>
          <a:p>
            <a:pPr lvl="1"/>
            <a:r>
              <a:rPr lang="en-US" b="1" dirty="0"/>
              <a:t>Data is moving</a:t>
            </a:r>
            <a:r>
              <a:rPr lang="en-US" dirty="0"/>
              <a:t>! </a:t>
            </a:r>
          </a:p>
          <a:p>
            <a:pPr lvl="1"/>
            <a:r>
              <a:rPr lang="en-US" dirty="0"/>
              <a:t>Continuously generated (assumed </a:t>
            </a:r>
            <a:r>
              <a:rPr lang="en-US" b="1" dirty="0"/>
              <a:t>infinite</a:t>
            </a:r>
            <a:r>
              <a:rPr lang="en-US" dirty="0"/>
              <a:t>!) </a:t>
            </a:r>
          </a:p>
          <a:p>
            <a:r>
              <a:rPr lang="de-DE" dirty="0" err="1"/>
              <a:t>Potentially</a:t>
            </a:r>
            <a:r>
              <a:rPr lang="de-DE" dirty="0"/>
              <a:t> </a:t>
            </a:r>
            <a:r>
              <a:rPr lang="de-DE" b="1" dirty="0"/>
              <a:t>high </a:t>
            </a:r>
            <a:r>
              <a:rPr lang="de-DE" b="1" dirty="0" err="1"/>
              <a:t>pace</a:t>
            </a:r>
            <a:r>
              <a:rPr lang="de-DE" b="1" dirty="0"/>
              <a:t>. </a:t>
            </a:r>
            <a:endParaRPr lang="de-DE" dirty="0"/>
          </a:p>
          <a:p>
            <a:r>
              <a:rPr lang="en-US" dirty="0"/>
              <a:t>System has to process data without first storing everything</a:t>
            </a:r>
          </a:p>
          <a:p>
            <a:endParaRPr lang="de-DE" dirty="0"/>
          </a:p>
        </p:txBody>
      </p:sp>
      <p:sp>
        <p:nvSpPr>
          <p:cNvPr id="2" name="Title 1">
            <a:extLst>
              <a:ext uri="{FF2B5EF4-FFF2-40B4-BE49-F238E27FC236}">
                <a16:creationId xmlns:a16="http://schemas.microsoft.com/office/drawing/2014/main" id="{1BE9DB81-200D-496C-9A4A-31860EAE4AB3}"/>
              </a:ext>
            </a:extLst>
          </p:cNvPr>
          <p:cNvSpPr>
            <a:spLocks noGrp="1"/>
          </p:cNvSpPr>
          <p:nvPr>
            <p:ph type="title"/>
          </p:nvPr>
        </p:nvSpPr>
        <p:spPr/>
        <p:txBody>
          <a:bodyPr/>
          <a:lstStyle/>
          <a:p>
            <a:r>
              <a:rPr lang="de-DE" dirty="0"/>
              <a:t>Data Stream in a </a:t>
            </a:r>
            <a:r>
              <a:rPr lang="de-DE" dirty="0" err="1"/>
              <a:t>Nutshell</a:t>
            </a:r>
            <a:endParaRPr lang="de-DE" dirty="0"/>
          </a:p>
        </p:txBody>
      </p:sp>
      <p:cxnSp>
        <p:nvCxnSpPr>
          <p:cNvPr id="5" name="Straight Arrow Connector 4">
            <a:extLst>
              <a:ext uri="{FF2B5EF4-FFF2-40B4-BE49-F238E27FC236}">
                <a16:creationId xmlns:a16="http://schemas.microsoft.com/office/drawing/2014/main" id="{16EC02F7-5555-4C59-85BB-FA9BC69175D4}"/>
              </a:ext>
            </a:extLst>
          </p:cNvPr>
          <p:cNvCxnSpPr/>
          <p:nvPr/>
        </p:nvCxnSpPr>
        <p:spPr>
          <a:xfrm>
            <a:off x="787195" y="3838961"/>
            <a:ext cx="7592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5719F13B-72A8-4AA5-AB6E-7CF0CDF23003}"/>
              </a:ext>
            </a:extLst>
          </p:cNvPr>
          <p:cNvSpPr/>
          <p:nvPr/>
        </p:nvSpPr>
        <p:spPr>
          <a:xfrm>
            <a:off x="1199319"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8" name="Rectangle 7">
            <a:extLst>
              <a:ext uri="{FF2B5EF4-FFF2-40B4-BE49-F238E27FC236}">
                <a16:creationId xmlns:a16="http://schemas.microsoft.com/office/drawing/2014/main" id="{4BD53CBB-44B9-4CC1-963A-B67F59F4DD4A}"/>
              </a:ext>
            </a:extLst>
          </p:cNvPr>
          <p:cNvSpPr/>
          <p:nvPr/>
        </p:nvSpPr>
        <p:spPr>
          <a:xfrm>
            <a:off x="1199319"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9" name="Rectangle 8">
            <a:extLst>
              <a:ext uri="{FF2B5EF4-FFF2-40B4-BE49-F238E27FC236}">
                <a16:creationId xmlns:a16="http://schemas.microsoft.com/office/drawing/2014/main" id="{839C5A48-D114-4630-8C60-100AB597D95B}"/>
              </a:ext>
            </a:extLst>
          </p:cNvPr>
          <p:cNvSpPr/>
          <p:nvPr/>
        </p:nvSpPr>
        <p:spPr>
          <a:xfrm>
            <a:off x="2048520"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0" name="Rectangle 9">
            <a:extLst>
              <a:ext uri="{FF2B5EF4-FFF2-40B4-BE49-F238E27FC236}">
                <a16:creationId xmlns:a16="http://schemas.microsoft.com/office/drawing/2014/main" id="{EF877470-2FEC-4E99-A5AD-D3212A4D53F4}"/>
              </a:ext>
            </a:extLst>
          </p:cNvPr>
          <p:cNvSpPr/>
          <p:nvPr/>
        </p:nvSpPr>
        <p:spPr>
          <a:xfrm>
            <a:off x="2048520"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1" name="Rectangle 10">
            <a:extLst>
              <a:ext uri="{FF2B5EF4-FFF2-40B4-BE49-F238E27FC236}">
                <a16:creationId xmlns:a16="http://schemas.microsoft.com/office/drawing/2014/main" id="{D3B8E87A-9E35-4BEF-8C86-3E3CBF490BCB}"/>
              </a:ext>
            </a:extLst>
          </p:cNvPr>
          <p:cNvSpPr/>
          <p:nvPr/>
        </p:nvSpPr>
        <p:spPr>
          <a:xfrm>
            <a:off x="3129540"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2" name="Rectangle 11">
            <a:extLst>
              <a:ext uri="{FF2B5EF4-FFF2-40B4-BE49-F238E27FC236}">
                <a16:creationId xmlns:a16="http://schemas.microsoft.com/office/drawing/2014/main" id="{65A89B9C-B049-435A-A2DA-3F9314C981C6}"/>
              </a:ext>
            </a:extLst>
          </p:cNvPr>
          <p:cNvSpPr/>
          <p:nvPr/>
        </p:nvSpPr>
        <p:spPr>
          <a:xfrm>
            <a:off x="3129540"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3" name="Rectangle 12">
            <a:extLst>
              <a:ext uri="{FF2B5EF4-FFF2-40B4-BE49-F238E27FC236}">
                <a16:creationId xmlns:a16="http://schemas.microsoft.com/office/drawing/2014/main" id="{BB4547AD-2CB6-419E-9443-7B1238C48188}"/>
              </a:ext>
            </a:extLst>
          </p:cNvPr>
          <p:cNvSpPr/>
          <p:nvPr/>
        </p:nvSpPr>
        <p:spPr>
          <a:xfrm>
            <a:off x="3796022" y="3477947"/>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4" name="Rectangle 13">
            <a:extLst>
              <a:ext uri="{FF2B5EF4-FFF2-40B4-BE49-F238E27FC236}">
                <a16:creationId xmlns:a16="http://schemas.microsoft.com/office/drawing/2014/main" id="{53808D65-1DFF-4090-A39F-5E7B865BB5AA}"/>
              </a:ext>
            </a:extLst>
          </p:cNvPr>
          <p:cNvSpPr/>
          <p:nvPr/>
        </p:nvSpPr>
        <p:spPr>
          <a:xfrm>
            <a:off x="3796022" y="3234054"/>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5" name="Rectangle 14">
            <a:extLst>
              <a:ext uri="{FF2B5EF4-FFF2-40B4-BE49-F238E27FC236}">
                <a16:creationId xmlns:a16="http://schemas.microsoft.com/office/drawing/2014/main" id="{A741BB3C-3A67-4D3D-A468-8DAACC9C7512}"/>
              </a:ext>
            </a:extLst>
          </p:cNvPr>
          <p:cNvSpPr/>
          <p:nvPr/>
        </p:nvSpPr>
        <p:spPr>
          <a:xfrm>
            <a:off x="5146292"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6" name="Rectangle 15">
            <a:extLst>
              <a:ext uri="{FF2B5EF4-FFF2-40B4-BE49-F238E27FC236}">
                <a16:creationId xmlns:a16="http://schemas.microsoft.com/office/drawing/2014/main" id="{42A603AB-F9D5-4D91-9ADD-3A6D392C6B07}"/>
              </a:ext>
            </a:extLst>
          </p:cNvPr>
          <p:cNvSpPr/>
          <p:nvPr/>
        </p:nvSpPr>
        <p:spPr>
          <a:xfrm>
            <a:off x="5146292"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7" name="Rectangle 16">
            <a:extLst>
              <a:ext uri="{FF2B5EF4-FFF2-40B4-BE49-F238E27FC236}">
                <a16:creationId xmlns:a16="http://schemas.microsoft.com/office/drawing/2014/main" id="{6841ECED-E642-46C6-8345-E8B848DB1C09}"/>
              </a:ext>
            </a:extLst>
          </p:cNvPr>
          <p:cNvSpPr/>
          <p:nvPr/>
        </p:nvSpPr>
        <p:spPr>
          <a:xfrm>
            <a:off x="6102951"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8" name="Rectangle 17">
            <a:extLst>
              <a:ext uri="{FF2B5EF4-FFF2-40B4-BE49-F238E27FC236}">
                <a16:creationId xmlns:a16="http://schemas.microsoft.com/office/drawing/2014/main" id="{D0CB3536-3471-4CEB-921C-9E4EA464B998}"/>
              </a:ext>
            </a:extLst>
          </p:cNvPr>
          <p:cNvSpPr/>
          <p:nvPr/>
        </p:nvSpPr>
        <p:spPr>
          <a:xfrm>
            <a:off x="6102951"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9" name="Rectangle 18">
            <a:extLst>
              <a:ext uri="{FF2B5EF4-FFF2-40B4-BE49-F238E27FC236}">
                <a16:creationId xmlns:a16="http://schemas.microsoft.com/office/drawing/2014/main" id="{75F71A31-07A9-41CA-BEBB-1754635F5C8B}"/>
              </a:ext>
            </a:extLst>
          </p:cNvPr>
          <p:cNvSpPr/>
          <p:nvPr/>
        </p:nvSpPr>
        <p:spPr>
          <a:xfrm>
            <a:off x="6735223" y="3491230"/>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20" name="Rectangle 19">
            <a:extLst>
              <a:ext uri="{FF2B5EF4-FFF2-40B4-BE49-F238E27FC236}">
                <a16:creationId xmlns:a16="http://schemas.microsoft.com/office/drawing/2014/main" id="{CEA592C7-65F7-4088-A511-490E110840AC}"/>
              </a:ext>
            </a:extLst>
          </p:cNvPr>
          <p:cNvSpPr/>
          <p:nvPr/>
        </p:nvSpPr>
        <p:spPr>
          <a:xfrm>
            <a:off x="6735223" y="3247337"/>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21" name="TextBox 20">
            <a:extLst>
              <a:ext uri="{FF2B5EF4-FFF2-40B4-BE49-F238E27FC236}">
                <a16:creationId xmlns:a16="http://schemas.microsoft.com/office/drawing/2014/main" id="{7B87D941-FFE9-4904-9943-F66FFE420A14}"/>
              </a:ext>
            </a:extLst>
          </p:cNvPr>
          <p:cNvSpPr txBox="1"/>
          <p:nvPr/>
        </p:nvSpPr>
        <p:spPr>
          <a:xfrm>
            <a:off x="8115808" y="3838961"/>
            <a:ext cx="561372" cy="276999"/>
          </a:xfrm>
          <a:prstGeom prst="rect">
            <a:avLst/>
          </a:prstGeom>
          <a:noFill/>
        </p:spPr>
        <p:txBody>
          <a:bodyPr wrap="none" rtlCol="0">
            <a:spAutoFit/>
          </a:bodyPr>
          <a:lstStyle/>
          <a:p>
            <a:r>
              <a:rPr lang="de-DE" sz="1200" dirty="0"/>
              <a:t>time t</a:t>
            </a:r>
          </a:p>
        </p:txBody>
      </p:sp>
    </p:spTree>
    <p:extLst>
      <p:ext uri="{BB962C8B-B14F-4D97-AF65-F5344CB8AC3E}">
        <p14:creationId xmlns:p14="http://schemas.microsoft.com/office/powerpoint/2010/main" val="3564722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2D9F20-5D38-456F-BE21-FE7D39C07053}"/>
              </a:ext>
            </a:extLst>
          </p:cNvPr>
          <p:cNvSpPr>
            <a:spLocks noGrp="1"/>
          </p:cNvSpPr>
          <p:nvPr>
            <p:ph idx="1"/>
          </p:nvPr>
        </p:nvSpPr>
        <p:spPr>
          <a:xfrm>
            <a:off x="762000" y="1981200"/>
            <a:ext cx="8077200" cy="4106862"/>
          </a:xfrm>
        </p:spPr>
        <p:txBody>
          <a:bodyPr>
            <a:normAutofit/>
          </a:bodyPr>
          <a:lstStyle/>
          <a:p>
            <a:pPr>
              <a:lnSpc>
                <a:spcPct val="100000"/>
              </a:lnSpc>
            </a:pPr>
            <a:r>
              <a:rPr lang="en-US" sz="1800" dirty="0"/>
              <a:t>Sensor networks for environmental monitoring</a:t>
            </a:r>
          </a:p>
          <a:p>
            <a:pPr lvl="1">
              <a:lnSpc>
                <a:spcPct val="100000"/>
              </a:lnSpc>
            </a:pPr>
            <a:r>
              <a:rPr lang="en-US" sz="1800" dirty="0"/>
              <a:t>Avalanche risk level computation </a:t>
            </a:r>
          </a:p>
          <a:p>
            <a:pPr lvl="1">
              <a:lnSpc>
                <a:spcPct val="100000"/>
              </a:lnSpc>
            </a:pPr>
            <a:r>
              <a:rPr lang="en-US" sz="1800" dirty="0"/>
              <a:t>Insights for agriculture </a:t>
            </a:r>
          </a:p>
          <a:p>
            <a:pPr lvl="1">
              <a:lnSpc>
                <a:spcPct val="100000"/>
              </a:lnSpc>
            </a:pPr>
            <a:r>
              <a:rPr lang="en-US" sz="1800" dirty="0"/>
              <a:t>Air pollution (urban) </a:t>
            </a:r>
            <a:r>
              <a:rPr lang="de-DE" sz="1800" dirty="0" err="1"/>
              <a:t>monitoring</a:t>
            </a:r>
            <a:r>
              <a:rPr lang="de-DE" sz="1800" dirty="0"/>
              <a:t> </a:t>
            </a:r>
          </a:p>
          <a:p>
            <a:pPr>
              <a:lnSpc>
                <a:spcPct val="100000"/>
              </a:lnSpc>
            </a:pPr>
            <a:r>
              <a:rPr lang="en-US" sz="1800" dirty="0"/>
              <a:t>Real-time analysis of stock market changes </a:t>
            </a:r>
          </a:p>
          <a:p>
            <a:pPr lvl="1">
              <a:lnSpc>
                <a:spcPct val="100000"/>
              </a:lnSpc>
            </a:pPr>
            <a:r>
              <a:rPr lang="en-US" sz="1800" dirty="0"/>
              <a:t>Computing statistics over streams, e.g., for decision support </a:t>
            </a:r>
          </a:p>
          <a:p>
            <a:pPr lvl="1">
              <a:lnSpc>
                <a:spcPct val="100000"/>
              </a:lnSpc>
            </a:pPr>
            <a:r>
              <a:rPr lang="en-US" sz="1800" dirty="0"/>
              <a:t>Opportunities for reacting in real-time </a:t>
            </a:r>
          </a:p>
          <a:p>
            <a:pPr lvl="1">
              <a:lnSpc>
                <a:spcPct val="100000"/>
              </a:lnSpc>
            </a:pPr>
            <a:r>
              <a:rPr lang="en-US" sz="1800" dirty="0"/>
              <a:t>Even with fully automated means: algorithmic trading </a:t>
            </a:r>
          </a:p>
          <a:p>
            <a:pPr>
              <a:lnSpc>
                <a:spcPct val="100000"/>
              </a:lnSpc>
            </a:pPr>
            <a:r>
              <a:rPr lang="en-US" sz="1800" dirty="0"/>
              <a:t>Social Media Analysis</a:t>
            </a:r>
          </a:p>
          <a:p>
            <a:pPr lvl="1">
              <a:lnSpc>
                <a:spcPct val="100000"/>
              </a:lnSpc>
            </a:pPr>
            <a:r>
              <a:rPr lang="en-US" sz="1800" dirty="0"/>
              <a:t>Sentiment analysis of products</a:t>
            </a:r>
          </a:p>
          <a:p>
            <a:pPr lvl="1">
              <a:lnSpc>
                <a:spcPct val="100000"/>
              </a:lnSpc>
            </a:pPr>
            <a:r>
              <a:rPr lang="en-US" sz="1800" dirty="0"/>
              <a:t>News and trend analysis</a:t>
            </a:r>
          </a:p>
          <a:p>
            <a:pPr>
              <a:lnSpc>
                <a:spcPct val="100000"/>
              </a:lnSpc>
            </a:pPr>
            <a:r>
              <a:rPr lang="en-US" sz="1800" dirty="0"/>
              <a:t>Industrial monitoring</a:t>
            </a:r>
          </a:p>
          <a:p>
            <a:pPr lvl="1">
              <a:lnSpc>
                <a:spcPct val="100000"/>
              </a:lnSpc>
            </a:pPr>
            <a:r>
              <a:rPr lang="en-US" sz="1800" dirty="0"/>
              <a:t>Energy consumption and other key performance indicators (KPIs)</a:t>
            </a:r>
          </a:p>
          <a:p>
            <a:pPr lvl="1">
              <a:lnSpc>
                <a:spcPct val="100000"/>
              </a:lnSpc>
            </a:pPr>
            <a:r>
              <a:rPr lang="en-US" sz="1800" dirty="0"/>
              <a:t>Predictive maintenance</a:t>
            </a:r>
          </a:p>
          <a:p>
            <a:pPr>
              <a:lnSpc>
                <a:spcPct val="100000"/>
              </a:lnSpc>
            </a:pPr>
            <a:endParaRPr lang="en-US" sz="1800" dirty="0"/>
          </a:p>
          <a:p>
            <a:pPr lvl="1">
              <a:lnSpc>
                <a:spcPct val="100000"/>
              </a:lnSpc>
            </a:pPr>
            <a:endParaRPr lang="de-DE" sz="1800" dirty="0"/>
          </a:p>
          <a:p>
            <a:pPr lvl="1">
              <a:lnSpc>
                <a:spcPct val="100000"/>
              </a:lnSpc>
            </a:pPr>
            <a:endParaRPr lang="de-DE" sz="1800" dirty="0"/>
          </a:p>
          <a:p>
            <a:pPr lvl="1">
              <a:lnSpc>
                <a:spcPct val="100000"/>
              </a:lnSpc>
            </a:pPr>
            <a:endParaRPr lang="en-US" sz="1800" dirty="0"/>
          </a:p>
        </p:txBody>
      </p:sp>
      <p:sp>
        <p:nvSpPr>
          <p:cNvPr id="2" name="Title 1">
            <a:extLst>
              <a:ext uri="{FF2B5EF4-FFF2-40B4-BE49-F238E27FC236}">
                <a16:creationId xmlns:a16="http://schemas.microsoft.com/office/drawing/2014/main" id="{1D674FDF-DCB7-490E-9A75-1B40D7645DF3}"/>
              </a:ext>
            </a:extLst>
          </p:cNvPr>
          <p:cNvSpPr>
            <a:spLocks noGrp="1"/>
          </p:cNvSpPr>
          <p:nvPr>
            <p:ph type="title"/>
          </p:nvPr>
        </p:nvSpPr>
        <p:spPr/>
        <p:txBody>
          <a:bodyPr/>
          <a:lstStyle/>
          <a:p>
            <a:r>
              <a:rPr lang="de-DE" dirty="0"/>
              <a:t>Data Stream Scenarios</a:t>
            </a:r>
          </a:p>
        </p:txBody>
      </p:sp>
    </p:spTree>
    <p:extLst>
      <p:ext uri="{BB962C8B-B14F-4D97-AF65-F5344CB8AC3E}">
        <p14:creationId xmlns:p14="http://schemas.microsoft.com/office/powerpoint/2010/main" val="23084138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Streaming Data Paradigm</a:t>
            </a:r>
          </a:p>
        </p:txBody>
      </p:sp>
      <p:graphicFrame>
        <p:nvGraphicFramePr>
          <p:cNvPr id="37" name="Table 36"/>
          <p:cNvGraphicFramePr>
            <a:graphicFrameLocks noGrp="1"/>
          </p:cNvGraphicFramePr>
          <p:nvPr>
            <p:extLst>
              <p:ext uri="{D42A27DB-BD31-4B8C-83A1-F6EECF244321}">
                <p14:modId xmlns:p14="http://schemas.microsoft.com/office/powerpoint/2010/main" val="3034602298"/>
              </p:ext>
            </p:extLst>
          </p:nvPr>
        </p:nvGraphicFramePr>
        <p:xfrm>
          <a:off x="609600" y="2050745"/>
          <a:ext cx="7500953" cy="2756510"/>
        </p:xfrm>
        <a:graphic>
          <a:graphicData uri="http://schemas.openxmlformats.org/drawingml/2006/table">
            <a:tbl>
              <a:tblPr>
                <a:tableStyleId>{5C22544A-7EE6-4342-B048-85BDC9FD1C3A}</a:tableStyleId>
              </a:tblPr>
              <a:tblGrid>
                <a:gridCol w="1247941">
                  <a:extLst>
                    <a:ext uri="{9D8B030D-6E8A-4147-A177-3AD203B41FA5}">
                      <a16:colId xmlns:a16="http://schemas.microsoft.com/office/drawing/2014/main" val="20000"/>
                    </a:ext>
                  </a:extLst>
                </a:gridCol>
                <a:gridCol w="2566117">
                  <a:extLst>
                    <a:ext uri="{9D8B030D-6E8A-4147-A177-3AD203B41FA5}">
                      <a16:colId xmlns:a16="http://schemas.microsoft.com/office/drawing/2014/main" val="20001"/>
                    </a:ext>
                  </a:extLst>
                </a:gridCol>
                <a:gridCol w="3686895">
                  <a:extLst>
                    <a:ext uri="{9D8B030D-6E8A-4147-A177-3AD203B41FA5}">
                      <a16:colId xmlns:a16="http://schemas.microsoft.com/office/drawing/2014/main" val="20002"/>
                    </a:ext>
                  </a:extLst>
                </a:gridCol>
              </a:tblGrid>
              <a:tr h="228600">
                <a:tc>
                  <a:txBody>
                    <a:bodyPr/>
                    <a:lstStyle/>
                    <a:p>
                      <a:endParaRPr lang="en-US" sz="1100" b="1" dirty="0"/>
                    </a:p>
                  </a:txBody>
                  <a:tcPr marL="68580" marR="68580" marT="34290" marB="34290"/>
                </a:tc>
                <a:tc>
                  <a:txBody>
                    <a:bodyPr/>
                    <a:lstStyle/>
                    <a:p>
                      <a:r>
                        <a:rPr lang="en-US" sz="1100" b="1" dirty="0"/>
                        <a:t>Database Applications</a:t>
                      </a:r>
                    </a:p>
                  </a:txBody>
                  <a:tcPr marL="68580" marR="68580" marT="34290" marB="34290"/>
                </a:tc>
                <a:tc>
                  <a:txBody>
                    <a:bodyPr/>
                    <a:lstStyle/>
                    <a:p>
                      <a:r>
                        <a:rPr lang="en-US" sz="1100" b="1" dirty="0"/>
                        <a:t>Data Streaming Applications</a:t>
                      </a:r>
                    </a:p>
                  </a:txBody>
                  <a:tcPr marL="68580" marR="68580" marT="34290" marB="34290"/>
                </a:tc>
                <a:extLst>
                  <a:ext uri="{0D108BD9-81ED-4DB2-BD59-A6C34878D82A}">
                    <a16:rowId xmlns:a16="http://schemas.microsoft.com/office/drawing/2014/main" val="10000"/>
                  </a:ext>
                </a:extLst>
              </a:tr>
              <a:tr h="228600">
                <a:tc>
                  <a:txBody>
                    <a:bodyPr/>
                    <a:lstStyle/>
                    <a:p>
                      <a:r>
                        <a:rPr lang="en-US" sz="1100" b="1" dirty="0"/>
                        <a:t>Concept</a:t>
                      </a:r>
                    </a:p>
                  </a:txBody>
                  <a:tcPr marL="68580" marR="68580" marT="34290" marB="34290"/>
                </a:tc>
                <a:tc>
                  <a:txBody>
                    <a:bodyPr/>
                    <a:lstStyle/>
                    <a:p>
                      <a:r>
                        <a:rPr lang="en-US" sz="1100" dirty="0"/>
                        <a:t>Persist data (&amp;relations) (Data at Rest)</a:t>
                      </a:r>
                    </a:p>
                  </a:txBody>
                  <a:tcPr marL="68580" marR="68580" marT="34290" marB="34290"/>
                </a:tc>
                <a:tc>
                  <a:txBody>
                    <a:bodyPr/>
                    <a:lstStyle/>
                    <a:p>
                      <a:r>
                        <a:rPr lang="en-US" sz="1100" dirty="0"/>
                        <a:t>Volatile data streams (Data in Motion)</a:t>
                      </a:r>
                    </a:p>
                  </a:txBody>
                  <a:tcPr marL="68580" marR="68580" marT="34290" marB="34290"/>
                </a:tc>
                <a:extLst>
                  <a:ext uri="{0D108BD9-81ED-4DB2-BD59-A6C34878D82A}">
                    <a16:rowId xmlns:a16="http://schemas.microsoft.com/office/drawing/2014/main" val="1863853826"/>
                  </a:ext>
                </a:extLst>
              </a:tr>
              <a:tr h="228600">
                <a:tc>
                  <a:txBody>
                    <a:bodyPr/>
                    <a:lstStyle/>
                    <a:p>
                      <a:r>
                        <a:rPr lang="en-US" sz="1100" b="1" dirty="0"/>
                        <a:t>Strategy</a:t>
                      </a:r>
                    </a:p>
                  </a:txBody>
                  <a:tcPr marL="68580" marR="68580" marT="34290" marB="34290"/>
                </a:tc>
                <a:tc>
                  <a:txBody>
                    <a:bodyPr/>
                    <a:lstStyle/>
                    <a:p>
                      <a:r>
                        <a:rPr lang="en-US" sz="1100" dirty="0"/>
                        <a:t>Random access</a:t>
                      </a:r>
                    </a:p>
                  </a:txBody>
                  <a:tcPr marL="68580" marR="68580" marT="34290" marB="34290"/>
                </a:tc>
                <a:tc>
                  <a:txBody>
                    <a:bodyPr/>
                    <a:lstStyle/>
                    <a:p>
                      <a:r>
                        <a:rPr lang="en-US" sz="1100" dirty="0"/>
                        <a:t>Sequential access</a:t>
                      </a:r>
                    </a:p>
                  </a:txBody>
                  <a:tcPr marL="68580" marR="68580" marT="34290" marB="34290"/>
                </a:tc>
                <a:extLst>
                  <a:ext uri="{0D108BD9-81ED-4DB2-BD59-A6C34878D82A}">
                    <a16:rowId xmlns:a16="http://schemas.microsoft.com/office/drawing/2014/main" val="1117066200"/>
                  </a:ext>
                </a:extLst>
              </a:tr>
              <a:tr h="230618">
                <a:tc>
                  <a:txBody>
                    <a:bodyPr/>
                    <a:lstStyle/>
                    <a:p>
                      <a:r>
                        <a:rPr lang="en-US" sz="1100" b="1" dirty="0"/>
                        <a:t>Query</a:t>
                      </a:r>
                      <a:r>
                        <a:rPr lang="en-US" sz="1100" b="1" baseline="0" dirty="0"/>
                        <a:t> Paradigm</a:t>
                      </a:r>
                      <a:endParaRPr lang="en-US" sz="1100" b="1" dirty="0"/>
                    </a:p>
                  </a:txBody>
                  <a:tcPr marL="68580" marR="68580" marT="34290" marB="34290"/>
                </a:tc>
                <a:tc>
                  <a:txBody>
                    <a:bodyPr/>
                    <a:lstStyle/>
                    <a:p>
                      <a:r>
                        <a:rPr lang="en-US" sz="1100" dirty="0"/>
                        <a:t>Ad-hoc queries or requests</a:t>
                      </a:r>
                    </a:p>
                  </a:txBody>
                  <a:tcPr marL="68580" marR="68580" marT="34290" marB="34290"/>
                </a:tc>
                <a:tc>
                  <a:txBody>
                    <a:bodyPr/>
                    <a:lstStyle/>
                    <a:p>
                      <a:r>
                        <a:rPr lang="en-US" sz="1100" baseline="0" dirty="0"/>
                        <a:t>Continuous standing queries</a:t>
                      </a:r>
                      <a:endParaRPr lang="en-US" sz="1100" dirty="0"/>
                    </a:p>
                  </a:txBody>
                  <a:tcPr marL="68580" marR="68580" marT="34290" marB="34290"/>
                </a:tc>
                <a:extLst>
                  <a:ext uri="{0D108BD9-81ED-4DB2-BD59-A6C34878D82A}">
                    <a16:rowId xmlns:a16="http://schemas.microsoft.com/office/drawing/2014/main" val="10001"/>
                  </a:ext>
                </a:extLst>
              </a:tr>
              <a:tr h="230618">
                <a:tc>
                  <a:txBody>
                    <a:bodyPr/>
                    <a:lstStyle/>
                    <a:p>
                      <a:r>
                        <a:rPr lang="en-US" sz="1100" b="1" dirty="0"/>
                        <a:t>Memory/Storage</a:t>
                      </a:r>
                    </a:p>
                  </a:txBody>
                  <a:tcPr marL="68580" marR="68580" marT="34290" marB="34290"/>
                </a:tc>
                <a:tc>
                  <a:txBody>
                    <a:bodyPr/>
                    <a:lstStyle/>
                    <a:p>
                      <a:r>
                        <a:rPr lang="en-US" sz="1100" dirty="0"/>
                        <a:t>(in theory) unlimited storage</a:t>
                      </a:r>
                    </a:p>
                  </a:txBody>
                  <a:tcPr marL="68580" marR="68580" marT="34290" marB="34290"/>
                </a:tc>
                <a:tc>
                  <a:txBody>
                    <a:bodyPr/>
                    <a:lstStyle/>
                    <a:p>
                      <a:r>
                        <a:rPr lang="en-US" sz="1100" dirty="0"/>
                        <a:t>Main memory limitations</a:t>
                      </a:r>
                    </a:p>
                  </a:txBody>
                  <a:tcPr marL="68580" marR="68580" marT="34290" marB="34290"/>
                </a:tc>
                <a:extLst>
                  <a:ext uri="{0D108BD9-81ED-4DB2-BD59-A6C34878D82A}">
                    <a16:rowId xmlns:a16="http://schemas.microsoft.com/office/drawing/2014/main" val="1247158571"/>
                  </a:ext>
                </a:extLst>
              </a:tr>
              <a:tr h="388620">
                <a:tc>
                  <a:txBody>
                    <a:bodyPr/>
                    <a:lstStyle/>
                    <a:p>
                      <a:r>
                        <a:rPr lang="en-US" sz="1100" b="1" kern="1200" dirty="0">
                          <a:solidFill>
                            <a:schemeClr val="dk1"/>
                          </a:solidFill>
                          <a:latin typeface="+mn-lt"/>
                          <a:ea typeface="+mn-ea"/>
                          <a:cs typeface="+mn-cs"/>
                        </a:rPr>
                        <a:t>Execution Time</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Little or no time requirements 	</a:t>
                      </a:r>
                    </a:p>
                    <a:p>
                      <a:r>
                        <a:rPr lang="en-US" sz="1100" kern="1200" dirty="0">
                          <a:solidFill>
                            <a:schemeClr val="dk1"/>
                          </a:solidFill>
                          <a:latin typeface="+mn-lt"/>
                          <a:ea typeface="+mn-ea"/>
                          <a:cs typeface="+mn-cs"/>
                        </a:rPr>
                        <a:t>(Seconds, hours, days)</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Consideration of the order of the input </a:t>
                      </a:r>
                    </a:p>
                    <a:p>
                      <a:r>
                        <a:rPr lang="en-US" sz="1100" kern="1200" baseline="0" dirty="0">
                          <a:solidFill>
                            <a:schemeClr val="dk1"/>
                          </a:solidFill>
                          <a:latin typeface="+mn-lt"/>
                          <a:ea typeface="+mn-ea"/>
                          <a:cs typeface="+mn-cs"/>
                        </a:rPr>
                        <a:t>(&lt; 1 sec.)</a:t>
                      </a:r>
                    </a:p>
                  </a:txBody>
                  <a:tcPr marL="68580" marR="68580" marT="34290" marB="34290"/>
                </a:tc>
                <a:extLst>
                  <a:ext uri="{0D108BD9-81ED-4DB2-BD59-A6C34878D82A}">
                    <a16:rowId xmlns:a16="http://schemas.microsoft.com/office/drawing/2014/main" val="10002"/>
                  </a:ext>
                </a:extLst>
              </a:tr>
              <a:tr h="228600">
                <a:tc>
                  <a:txBody>
                    <a:bodyPr/>
                    <a:lstStyle/>
                    <a:p>
                      <a:r>
                        <a:rPr lang="en-US" sz="1100" b="1" dirty="0"/>
                        <a:t>Data Rate</a:t>
                      </a:r>
                    </a:p>
                  </a:txBody>
                  <a:tcPr marL="68580" marR="68580" marT="34290" marB="34290"/>
                </a:tc>
                <a:tc>
                  <a:txBody>
                    <a:bodyPr/>
                    <a:lstStyle/>
                    <a:p>
                      <a:r>
                        <a:rPr lang="en-US" sz="1100" dirty="0"/>
                        <a:t>Low rate (Hundreds</a:t>
                      </a:r>
                      <a:r>
                        <a:rPr lang="en-US" sz="1100" baseline="0" dirty="0"/>
                        <a:t> of events/sec)</a:t>
                      </a:r>
                      <a:endParaRPr lang="en-US" sz="1100" dirty="0"/>
                    </a:p>
                  </a:txBody>
                  <a:tcPr marL="68580" marR="68580" marT="34290" marB="34290"/>
                </a:tc>
                <a:tc>
                  <a:txBody>
                    <a:bodyPr/>
                    <a:lstStyle/>
                    <a:p>
                      <a:r>
                        <a:rPr lang="en-US" sz="1100" dirty="0"/>
                        <a:t>High rate (tens</a:t>
                      </a:r>
                      <a:r>
                        <a:rPr lang="en-US" sz="1100" baseline="0" dirty="0"/>
                        <a:t> of thousands of events/sec or more)</a:t>
                      </a:r>
                      <a:endParaRPr lang="en-US" sz="1100" dirty="0"/>
                    </a:p>
                  </a:txBody>
                  <a:tcPr marL="68580" marR="68580" marT="34290" marB="34290"/>
                </a:tc>
                <a:extLst>
                  <a:ext uri="{0D108BD9-81ED-4DB2-BD59-A6C34878D82A}">
                    <a16:rowId xmlns:a16="http://schemas.microsoft.com/office/drawing/2014/main" val="10003"/>
                  </a:ext>
                </a:extLst>
              </a:tr>
              <a:tr h="228600">
                <a:tc>
                  <a:txBody>
                    <a:bodyPr/>
                    <a:lstStyle/>
                    <a:p>
                      <a:r>
                        <a:rPr lang="en-US" sz="1100" b="1" dirty="0"/>
                        <a:t>Query Semantics</a:t>
                      </a:r>
                    </a:p>
                  </a:txBody>
                  <a:tcPr marL="68580" marR="68580" marT="34290" marB="34290"/>
                </a:tc>
                <a:tc>
                  <a:txBody>
                    <a:bodyPr/>
                    <a:lstStyle/>
                    <a:p>
                      <a:r>
                        <a:rPr lang="en-US" sz="1100" baseline="0" dirty="0"/>
                        <a:t>Declarative relational analytics</a:t>
                      </a:r>
                      <a:endParaRPr lang="en-US" sz="1100" dirty="0"/>
                    </a:p>
                  </a:txBody>
                  <a:tcPr marL="68580" marR="68580" marT="34290" marB="34290"/>
                </a:tc>
                <a:tc>
                  <a:txBody>
                    <a:bodyPr/>
                    <a:lstStyle/>
                    <a:p>
                      <a:r>
                        <a:rPr lang="en-US" sz="1100" dirty="0"/>
                        <a:t>D</a:t>
                      </a:r>
                      <a:r>
                        <a:rPr lang="en-US" sz="1100" baseline="0" dirty="0"/>
                        <a:t>eclarative relational </a:t>
                      </a:r>
                      <a:r>
                        <a:rPr lang="en-US" sz="1100" i="1" baseline="0" dirty="0"/>
                        <a:t>and temporal </a:t>
                      </a:r>
                      <a:r>
                        <a:rPr lang="en-US" sz="1100" baseline="0" dirty="0"/>
                        <a:t>analytics</a:t>
                      </a:r>
                      <a:endParaRPr lang="en-US" sz="1100" dirty="0"/>
                    </a:p>
                  </a:txBody>
                  <a:tcPr marL="68580" marR="68580" marT="34290" marB="34290"/>
                </a:tc>
                <a:extLst>
                  <a:ext uri="{0D108BD9-81ED-4DB2-BD59-A6C34878D82A}">
                    <a16:rowId xmlns:a16="http://schemas.microsoft.com/office/drawing/2014/main" val="10004"/>
                  </a:ext>
                </a:extLst>
              </a:tr>
              <a:tr h="363830">
                <a:tc>
                  <a:txBody>
                    <a:bodyPr/>
                    <a:lstStyle/>
                    <a:p>
                      <a:r>
                        <a:rPr lang="en-US" sz="1100" b="1" dirty="0"/>
                        <a:t>Accuracy</a:t>
                      </a:r>
                    </a:p>
                  </a:txBody>
                  <a:tcPr marL="68580" marR="68580" marT="34290" marB="34290"/>
                </a:tc>
                <a:tc>
                  <a:txBody>
                    <a:bodyPr/>
                    <a:lstStyle/>
                    <a:p>
                      <a:r>
                        <a:rPr lang="en-US" sz="1100" dirty="0"/>
                        <a:t>Assumes exact data</a:t>
                      </a:r>
                    </a:p>
                  </a:txBody>
                  <a:tcPr marL="68580" marR="68580" marT="34290" marB="34290"/>
                </a:tc>
                <a:tc>
                  <a:txBody>
                    <a:bodyPr/>
                    <a:lstStyle/>
                    <a:p>
                      <a:r>
                        <a:rPr lang="en-US" sz="1100" dirty="0"/>
                        <a:t>Assumes inaccurate data</a:t>
                      </a:r>
                    </a:p>
                  </a:txBody>
                  <a:tcPr marL="68580" marR="68580" marT="34290" marB="34290"/>
                </a:tc>
                <a:extLst>
                  <a:ext uri="{0D108BD9-81ED-4DB2-BD59-A6C34878D82A}">
                    <a16:rowId xmlns:a16="http://schemas.microsoft.com/office/drawing/2014/main" val="15128976"/>
                  </a:ext>
                </a:extLst>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061039"/>
            <a:ext cx="2159702" cy="1331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860" y="5061039"/>
            <a:ext cx="2320772" cy="1354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4419600" y="4878393"/>
            <a:ext cx="0" cy="133173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0458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DAB9-D11B-49AD-8735-22A3D07DE608}"/>
              </a:ext>
            </a:extLst>
          </p:cNvPr>
          <p:cNvSpPr>
            <a:spLocks noGrp="1"/>
          </p:cNvSpPr>
          <p:nvPr>
            <p:ph type="title"/>
          </p:nvPr>
        </p:nvSpPr>
        <p:spPr/>
        <p:txBody>
          <a:bodyPr/>
          <a:lstStyle/>
          <a:p>
            <a:r>
              <a:rPr lang="en-US"/>
              <a:t>Data Stream Terminology</a:t>
            </a:r>
          </a:p>
        </p:txBody>
      </p:sp>
      <p:graphicFrame>
        <p:nvGraphicFramePr>
          <p:cNvPr id="7" name="Table 6">
            <a:extLst>
              <a:ext uri="{FF2B5EF4-FFF2-40B4-BE49-F238E27FC236}">
                <a16:creationId xmlns:a16="http://schemas.microsoft.com/office/drawing/2014/main" id="{103DBCB0-B6AE-47D9-8EF2-B7491D6821C1}"/>
              </a:ext>
            </a:extLst>
          </p:cNvPr>
          <p:cNvGraphicFramePr>
            <a:graphicFrameLocks noGrp="1"/>
          </p:cNvGraphicFramePr>
          <p:nvPr>
            <p:extLst>
              <p:ext uri="{D42A27DB-BD31-4B8C-83A1-F6EECF244321}">
                <p14:modId xmlns:p14="http://schemas.microsoft.com/office/powerpoint/2010/main" val="699149678"/>
              </p:ext>
            </p:extLst>
          </p:nvPr>
        </p:nvGraphicFramePr>
        <p:xfrm>
          <a:off x="561036" y="2239131"/>
          <a:ext cx="8049564" cy="3371850"/>
        </p:xfrm>
        <a:graphic>
          <a:graphicData uri="http://schemas.openxmlformats.org/drawingml/2006/table">
            <a:tbl>
              <a:tblPr firstRow="1" bandRow="1">
                <a:tableStyleId>{5C22544A-7EE6-4342-B048-85BDC9FD1C3A}</a:tableStyleId>
              </a:tblPr>
              <a:tblGrid>
                <a:gridCol w="1307781">
                  <a:extLst>
                    <a:ext uri="{9D8B030D-6E8A-4147-A177-3AD203B41FA5}">
                      <a16:colId xmlns:a16="http://schemas.microsoft.com/office/drawing/2014/main" val="1635735487"/>
                    </a:ext>
                  </a:extLst>
                </a:gridCol>
                <a:gridCol w="1807920">
                  <a:extLst>
                    <a:ext uri="{9D8B030D-6E8A-4147-A177-3AD203B41FA5}">
                      <a16:colId xmlns:a16="http://schemas.microsoft.com/office/drawing/2014/main" val="1294076498"/>
                    </a:ext>
                  </a:extLst>
                </a:gridCol>
                <a:gridCol w="2571663">
                  <a:extLst>
                    <a:ext uri="{9D8B030D-6E8A-4147-A177-3AD203B41FA5}">
                      <a16:colId xmlns:a16="http://schemas.microsoft.com/office/drawing/2014/main" val="1865570381"/>
                    </a:ext>
                  </a:extLst>
                </a:gridCol>
                <a:gridCol w="2362200">
                  <a:extLst>
                    <a:ext uri="{9D8B030D-6E8A-4147-A177-3AD203B41FA5}">
                      <a16:colId xmlns:a16="http://schemas.microsoft.com/office/drawing/2014/main" val="768995857"/>
                    </a:ext>
                  </a:extLst>
                </a:gridCol>
              </a:tblGrid>
              <a:tr h="278130">
                <a:tc>
                  <a:txBody>
                    <a:bodyPr/>
                    <a:lstStyle/>
                    <a:p>
                      <a:r>
                        <a:rPr lang="en-US" sz="1200" noProof="0"/>
                        <a:t>Term</a:t>
                      </a:r>
                    </a:p>
                  </a:txBody>
                  <a:tcPr marL="68580" marR="68580" marT="34290" marB="34290"/>
                </a:tc>
                <a:tc>
                  <a:txBody>
                    <a:bodyPr/>
                    <a:lstStyle/>
                    <a:p>
                      <a:r>
                        <a:rPr lang="en-US" sz="1200" noProof="0"/>
                        <a:t>Notation</a:t>
                      </a:r>
                    </a:p>
                  </a:txBody>
                  <a:tcPr marL="68580" marR="68580" marT="34290" marB="34290"/>
                </a:tc>
                <a:tc>
                  <a:txBody>
                    <a:bodyPr/>
                    <a:lstStyle/>
                    <a:p>
                      <a:r>
                        <a:rPr lang="en-US" sz="1200" noProof="0"/>
                        <a:t>Description</a:t>
                      </a:r>
                    </a:p>
                  </a:txBody>
                  <a:tcPr marL="68580" marR="68580" marT="34290" marB="34290"/>
                </a:tc>
                <a:tc>
                  <a:txBody>
                    <a:bodyPr/>
                    <a:lstStyle/>
                    <a:p>
                      <a:r>
                        <a:rPr lang="en-US" sz="1200" noProof="0"/>
                        <a:t>Technology Sample</a:t>
                      </a:r>
                    </a:p>
                  </a:txBody>
                  <a:tcPr marL="68580" marR="68580" marT="34290" marB="34290"/>
                </a:tc>
                <a:extLst>
                  <a:ext uri="{0D108BD9-81ED-4DB2-BD59-A6C34878D82A}">
                    <a16:rowId xmlns:a16="http://schemas.microsoft.com/office/drawing/2014/main" val="747406701"/>
                  </a:ext>
                </a:extLst>
              </a:tr>
              <a:tr h="434340">
                <a:tc>
                  <a:txBody>
                    <a:bodyPr/>
                    <a:lstStyle/>
                    <a:p>
                      <a:r>
                        <a:rPr lang="en-US" sz="1200" noProof="0" dirty="0"/>
                        <a:t>Tuple/ payload</a:t>
                      </a:r>
                    </a:p>
                  </a:txBody>
                  <a:tcPr marL="68580" marR="68580" marT="34290" marB="34290"/>
                </a:tc>
                <a:tc>
                  <a:txBody>
                    <a:bodyPr/>
                    <a:lstStyle/>
                    <a:p>
                      <a:r>
                        <a:rPr lang="en-US" sz="1200" noProof="0" dirty="0"/>
                        <a:t>p = &lt;k1:v1, k2:v2, …&gt;</a:t>
                      </a:r>
                    </a:p>
                  </a:txBody>
                  <a:tcPr marL="68580" marR="68580" marT="34290" marB="34290"/>
                </a:tc>
                <a:tc>
                  <a:txBody>
                    <a:bodyPr/>
                    <a:lstStyle/>
                    <a:p>
                      <a:r>
                        <a:rPr lang="en-US" sz="1200" noProof="0" dirty="0"/>
                        <a:t>A un-ordered list of named elements (e.g. JSON)</a:t>
                      </a:r>
                    </a:p>
                  </a:txBody>
                  <a:tcPr marL="68580" marR="68580" marT="34290" marB="34290"/>
                </a:tc>
                <a:tc>
                  <a:txBody>
                    <a:bodyPr/>
                    <a:lstStyle/>
                    <a:p>
                      <a:endParaRPr lang="en-US" sz="1200" noProof="0"/>
                    </a:p>
                  </a:txBody>
                  <a:tcPr marL="68580" marR="68580" marT="34290" marB="34290"/>
                </a:tc>
                <a:extLst>
                  <a:ext uri="{0D108BD9-81ED-4DB2-BD59-A6C34878D82A}">
                    <a16:rowId xmlns:a16="http://schemas.microsoft.com/office/drawing/2014/main" val="2574252768"/>
                  </a:ext>
                </a:extLst>
              </a:tr>
              <a:tr h="278130">
                <a:tc>
                  <a:txBody>
                    <a:bodyPr/>
                    <a:lstStyle/>
                    <a:p>
                      <a:r>
                        <a:rPr lang="en-US" sz="1200" noProof="0"/>
                        <a:t>Event </a:t>
                      </a:r>
                    </a:p>
                  </a:txBody>
                  <a:tcPr marL="68580" marR="68580" marT="34290" marB="34290"/>
                </a:tc>
                <a:tc>
                  <a:txBody>
                    <a:bodyPr/>
                    <a:lstStyle/>
                    <a:p>
                      <a:r>
                        <a:rPr lang="en-US" sz="1200" noProof="0" dirty="0"/>
                        <a:t>e = &lt;</a:t>
                      </a:r>
                      <a:r>
                        <a:rPr lang="en-US" sz="1200" noProof="0" dirty="0" err="1"/>
                        <a:t>ts</a:t>
                      </a:r>
                      <a:r>
                        <a:rPr lang="en-US" sz="1200" noProof="0" dirty="0"/>
                        <a:t>, p&gt; </a:t>
                      </a:r>
                    </a:p>
                  </a:txBody>
                  <a:tcPr marL="68580" marR="68580" marT="34290" marB="34290"/>
                </a:tc>
                <a:tc>
                  <a:txBody>
                    <a:bodyPr/>
                    <a:lstStyle/>
                    <a:p>
                      <a:r>
                        <a:rPr lang="en-US" sz="1200" noProof="0"/>
                        <a:t>A timestamped tuple</a:t>
                      </a:r>
                    </a:p>
                  </a:txBody>
                  <a:tcPr marL="68580" marR="68580" marT="34290" marB="34290"/>
                </a:tc>
                <a:tc>
                  <a:txBody>
                    <a:bodyPr/>
                    <a:lstStyle/>
                    <a:p>
                      <a:endParaRPr lang="en-US" sz="1200" noProof="0"/>
                    </a:p>
                  </a:txBody>
                  <a:tcPr marL="68580" marR="68580" marT="34290" marB="34290"/>
                </a:tc>
                <a:extLst>
                  <a:ext uri="{0D108BD9-81ED-4DB2-BD59-A6C34878D82A}">
                    <a16:rowId xmlns:a16="http://schemas.microsoft.com/office/drawing/2014/main" val="2800251321"/>
                  </a:ext>
                </a:extLst>
              </a:tr>
              <a:tr h="434340">
                <a:tc>
                  <a:txBody>
                    <a:bodyPr/>
                    <a:lstStyle/>
                    <a:p>
                      <a:r>
                        <a:rPr lang="en-US" sz="1200" noProof="0"/>
                        <a:t>Stream</a:t>
                      </a:r>
                    </a:p>
                  </a:txBody>
                  <a:tcPr marL="68580" marR="68580" marT="34290" marB="34290"/>
                </a:tc>
                <a:tc>
                  <a:txBody>
                    <a:bodyPr/>
                    <a:lstStyle/>
                    <a:p>
                      <a:r>
                        <a:rPr lang="en-US" sz="1200" noProof="0" dirty="0"/>
                        <a:t>s</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stream is a possibly infinite sequence of events</a:t>
                      </a:r>
                    </a:p>
                  </a:txBody>
                  <a:tcPr marL="68580" marR="68580" marT="34290" marB="34290"/>
                </a:tc>
                <a:tc>
                  <a:txBody>
                    <a:bodyPr/>
                    <a:lstStyle/>
                    <a:p>
                      <a:endParaRPr lang="en-US" sz="1200" noProof="0"/>
                    </a:p>
                  </a:txBody>
                  <a:tcPr marL="68580" marR="68580" marT="34290" marB="34290"/>
                </a:tc>
                <a:extLst>
                  <a:ext uri="{0D108BD9-81ED-4DB2-BD59-A6C34878D82A}">
                    <a16:rowId xmlns:a16="http://schemas.microsoft.com/office/drawing/2014/main" val="3688640720"/>
                  </a:ext>
                </a:extLst>
              </a:tr>
              <a:tr h="434340">
                <a:tc>
                  <a:txBody>
                    <a:bodyPr/>
                    <a:lstStyle/>
                    <a:p>
                      <a:r>
                        <a:rPr lang="en-US" sz="1200" noProof="0"/>
                        <a:t>Source</a:t>
                      </a:r>
                    </a:p>
                  </a:txBody>
                  <a:tcPr marL="68580" marR="68580" marT="34290" marB="34290"/>
                </a:tc>
                <a:tc>
                  <a:txBody>
                    <a:bodyPr/>
                    <a:lstStyle/>
                    <a:p>
                      <a:r>
                        <a:rPr lang="en-US" sz="1200" noProof="0" dirty="0" err="1"/>
                        <a:t>src</a:t>
                      </a:r>
                      <a:r>
                        <a:rPr lang="en-US" sz="1200" noProof="0" dirty="0"/>
                        <a:t> |&gt; s</a:t>
                      </a:r>
                    </a:p>
                  </a:txBody>
                  <a:tcPr marL="68580" marR="68580" marT="34290" marB="34290"/>
                </a:tc>
                <a:tc>
                  <a:txBody>
                    <a:bodyPr/>
                    <a:lstStyle/>
                    <a:p>
                      <a:r>
                        <a:rPr lang="en-US" sz="1200" noProof="0" dirty="0"/>
                        <a:t>A source is emitting continuously events</a:t>
                      </a:r>
                    </a:p>
                  </a:txBody>
                  <a:tcPr marL="68580" marR="68580" marT="34290" marB="34290"/>
                </a:tc>
                <a:tc>
                  <a:txBody>
                    <a:bodyPr/>
                    <a:lstStyle/>
                    <a:p>
                      <a:r>
                        <a:rPr lang="en-US" sz="1200" noProof="0" dirty="0"/>
                        <a:t>Storm: Spout</a:t>
                      </a:r>
                    </a:p>
                    <a:p>
                      <a:r>
                        <a:rPr lang="en-US" sz="1200" noProof="0" dirty="0" err="1"/>
                        <a:t>StreamInsight</a:t>
                      </a:r>
                      <a:r>
                        <a:rPr lang="en-US" sz="1200" noProof="0" dirty="0"/>
                        <a:t>: </a:t>
                      </a:r>
                      <a:r>
                        <a:rPr lang="en-US" sz="1200" noProof="0" dirty="0" err="1"/>
                        <a:t>IObservable</a:t>
                      </a:r>
                      <a:endParaRPr lang="en-US" sz="1200" noProof="0" dirty="0"/>
                    </a:p>
                  </a:txBody>
                  <a:tcPr marL="68580" marR="68580" marT="34290" marB="34290"/>
                </a:tc>
                <a:extLst>
                  <a:ext uri="{0D108BD9-81ED-4DB2-BD59-A6C34878D82A}">
                    <a16:rowId xmlns:a16="http://schemas.microsoft.com/office/drawing/2014/main" val="386314018"/>
                  </a:ext>
                </a:extLst>
              </a:tr>
              <a:tr h="434340">
                <a:tc>
                  <a:txBody>
                    <a:bodyPr/>
                    <a:lstStyle/>
                    <a:p>
                      <a:r>
                        <a:rPr lang="en-US" sz="1200" noProof="0"/>
                        <a:t>Operator</a:t>
                      </a:r>
                    </a:p>
                  </a:txBody>
                  <a:tcPr marL="68580" marR="68580" marT="34290" marB="34290"/>
                </a:tc>
                <a:tc>
                  <a:txBody>
                    <a:bodyPr/>
                    <a:lstStyle/>
                    <a:p>
                      <a:r>
                        <a:rPr lang="en-US" sz="1200" noProof="0" dirty="0"/>
                        <a:t>S</a:t>
                      </a:r>
                      <a:r>
                        <a:rPr lang="en-US" sz="1200" baseline="-25000" noProof="0" dirty="0"/>
                        <a:t>1,in</a:t>
                      </a:r>
                      <a:r>
                        <a:rPr lang="en-US" sz="1200" noProof="0" dirty="0"/>
                        <a:t> .. </a:t>
                      </a:r>
                      <a:r>
                        <a:rPr lang="en-US" sz="1200" noProof="0" dirty="0" err="1"/>
                        <a:t>S</a:t>
                      </a:r>
                      <a:r>
                        <a:rPr lang="en-US" sz="1200" baseline="-25000" noProof="0" dirty="0" err="1"/>
                        <a:t>n,in</a:t>
                      </a:r>
                      <a:r>
                        <a:rPr lang="en-US" sz="1200" noProof="0" dirty="0"/>
                        <a:t>|&gt; o |&gt; s</a:t>
                      </a:r>
                      <a:r>
                        <a:rPr lang="en-US" sz="1200" baseline="-25000" noProof="0" dirty="0"/>
                        <a:t>1,out</a:t>
                      </a:r>
                      <a:r>
                        <a:rPr lang="en-US" sz="1200" baseline="0" noProof="0" dirty="0"/>
                        <a:t>…</a:t>
                      </a:r>
                      <a:r>
                        <a:rPr lang="en-US" sz="1200" noProof="0" dirty="0" err="1"/>
                        <a:t>S</a:t>
                      </a:r>
                      <a:r>
                        <a:rPr lang="en-US" sz="1200" baseline="-25000" noProof="0" dirty="0" err="1"/>
                        <a:t>m,out</a:t>
                      </a:r>
                      <a:endParaRPr lang="en-US" sz="1200" noProof="0" dirty="0"/>
                    </a:p>
                  </a:txBody>
                  <a:tcPr marL="68580" marR="68580" marT="34290" marB="34290"/>
                </a:tc>
                <a:tc>
                  <a:txBody>
                    <a:bodyPr/>
                    <a:lstStyle/>
                    <a:p>
                      <a:r>
                        <a:rPr lang="en-US" sz="1200" noProof="0" dirty="0"/>
                        <a:t>Processor of </a:t>
                      </a:r>
                      <a:r>
                        <a:rPr lang="en-US" sz="1200" i="1" noProof="0" dirty="0"/>
                        <a:t>n</a:t>
                      </a:r>
                      <a:r>
                        <a:rPr lang="en-US" sz="1200" noProof="0" dirty="0"/>
                        <a:t> input streams producing </a:t>
                      </a:r>
                      <a:r>
                        <a:rPr lang="en-US" sz="1200" i="1" noProof="0" dirty="0"/>
                        <a:t>m</a:t>
                      </a:r>
                      <a:r>
                        <a:rPr lang="en-US" sz="1200" noProof="0" dirty="0"/>
                        <a:t> output stream of events</a:t>
                      </a:r>
                    </a:p>
                  </a:txBody>
                  <a:tcPr marL="68580" marR="68580" marT="34290" marB="34290"/>
                </a:tc>
                <a:tc>
                  <a:txBody>
                    <a:bodyPr/>
                    <a:lstStyle/>
                    <a:p>
                      <a:r>
                        <a:rPr lang="en-US" sz="1200" noProof="0"/>
                        <a:t>Storm: Bolt</a:t>
                      </a:r>
                    </a:p>
                    <a:p>
                      <a:r>
                        <a:rPr lang="en-US" sz="1200" noProof="0"/>
                        <a:t>StreamInsight: Function</a:t>
                      </a:r>
                    </a:p>
                  </a:txBody>
                  <a:tcPr marL="68580" marR="68580" marT="34290" marB="34290"/>
                </a:tc>
                <a:extLst>
                  <a:ext uri="{0D108BD9-81ED-4DB2-BD59-A6C34878D82A}">
                    <a16:rowId xmlns:a16="http://schemas.microsoft.com/office/drawing/2014/main" val="104677114"/>
                  </a:ext>
                </a:extLst>
              </a:tr>
              <a:tr h="434340">
                <a:tc>
                  <a:txBody>
                    <a:bodyPr/>
                    <a:lstStyle/>
                    <a:p>
                      <a:r>
                        <a:rPr lang="en-US" sz="1200" noProof="0"/>
                        <a:t>Topology</a:t>
                      </a:r>
                    </a:p>
                  </a:txBody>
                  <a:tcPr marL="68580" marR="68580" marT="34290" marB="34290"/>
                </a:tc>
                <a:tc>
                  <a:txBody>
                    <a:bodyPr/>
                    <a:lstStyle/>
                    <a:p>
                      <a:r>
                        <a:rPr lang="en-US" sz="1200" noProof="0" dirty="0"/>
                        <a:t>G = (</a:t>
                      </a:r>
                      <a:r>
                        <a:rPr lang="en-US" sz="1200" noProof="0" dirty="0" err="1"/>
                        <a:t>src</a:t>
                      </a:r>
                      <a:r>
                        <a:rPr lang="en-US" sz="1200" noProof="0" dirty="0"/>
                        <a:t>[1..n], o, </a:t>
                      </a:r>
                      <a:r>
                        <a:rPr lang="en-US" sz="1200" noProof="0" dirty="0" err="1"/>
                        <a:t>sk</a:t>
                      </a:r>
                      <a:r>
                        <a:rPr lang="en-US" sz="1200" noProof="0" dirty="0"/>
                        <a:t>)</a:t>
                      </a:r>
                    </a:p>
                  </a:txBody>
                  <a:tcPr marL="68580" marR="68580" marT="34290" marB="34290"/>
                </a:tc>
                <a:tc>
                  <a:txBody>
                    <a:bodyPr/>
                    <a:lstStyle/>
                    <a:p>
                      <a:r>
                        <a:rPr lang="en-US" sz="1200" noProof="0" dirty="0"/>
                        <a:t>A graph of calculation represented as a network (= query) with </a:t>
                      </a:r>
                      <a:r>
                        <a:rPr lang="en-US" sz="1200" i="1" noProof="0" dirty="0"/>
                        <a:t>n</a:t>
                      </a:r>
                      <a:r>
                        <a:rPr lang="en-US" sz="1200" noProof="0" dirty="0"/>
                        <a:t> sources and 1 sink</a:t>
                      </a:r>
                    </a:p>
                  </a:txBody>
                  <a:tcPr marL="68580" marR="68580" marT="34290" marB="34290"/>
                </a:tc>
                <a:tc>
                  <a:txBody>
                    <a:bodyPr/>
                    <a:lstStyle/>
                    <a:p>
                      <a:endParaRPr lang="en-US" sz="1200" noProof="0" dirty="0"/>
                    </a:p>
                  </a:txBody>
                  <a:tcPr marL="68580" marR="68580" marT="34290" marB="34290"/>
                </a:tc>
                <a:extLst>
                  <a:ext uri="{0D108BD9-81ED-4DB2-BD59-A6C34878D82A}">
                    <a16:rowId xmlns:a16="http://schemas.microsoft.com/office/drawing/2014/main" val="1397620701"/>
                  </a:ext>
                </a:extLst>
              </a:tr>
              <a:tr h="278130">
                <a:tc>
                  <a:txBody>
                    <a:bodyPr/>
                    <a:lstStyle/>
                    <a:p>
                      <a:r>
                        <a:rPr lang="en-US" sz="1200" noProof="0"/>
                        <a:t>Sink</a:t>
                      </a:r>
                    </a:p>
                  </a:txBody>
                  <a:tcPr marL="68580" marR="68580" marT="34290" marB="34290"/>
                </a:tc>
                <a:tc>
                  <a:txBody>
                    <a:bodyPr/>
                    <a:lstStyle/>
                    <a:p>
                      <a:r>
                        <a:rPr lang="en-US" sz="1200" noProof="0" dirty="0"/>
                        <a:t>s |&gt; </a:t>
                      </a:r>
                      <a:r>
                        <a:rPr lang="en-US" sz="1200" noProof="0" dirty="0" err="1"/>
                        <a:t>sk</a:t>
                      </a:r>
                      <a:endParaRPr lang="en-US" sz="1200" noProof="0" dirty="0"/>
                    </a:p>
                  </a:txBody>
                  <a:tcPr marL="68580" marR="68580" marT="34290" marB="34290"/>
                </a:tc>
                <a:tc>
                  <a:txBody>
                    <a:bodyPr/>
                    <a:lstStyle/>
                    <a:p>
                      <a:r>
                        <a:rPr lang="en-US" sz="1200" noProof="0" dirty="0"/>
                        <a:t>Consumes results of a Stream</a:t>
                      </a:r>
                    </a:p>
                  </a:txBody>
                  <a:tcPr marL="68580" marR="68580" marT="34290" marB="34290"/>
                </a:tc>
                <a:tc>
                  <a:txBody>
                    <a:bodyPr/>
                    <a:lstStyle/>
                    <a:p>
                      <a:r>
                        <a:rPr lang="en-US" sz="1200" noProof="0" dirty="0" err="1"/>
                        <a:t>StreamInsight</a:t>
                      </a:r>
                      <a:r>
                        <a:rPr lang="en-US" sz="1200" noProof="0" dirty="0"/>
                        <a:t>: </a:t>
                      </a:r>
                      <a:r>
                        <a:rPr lang="en-US" sz="1200" noProof="0" dirty="0" err="1"/>
                        <a:t>IObserver</a:t>
                      </a:r>
                      <a:endParaRPr lang="en-US" sz="1200" noProof="0" dirty="0"/>
                    </a:p>
                  </a:txBody>
                  <a:tcPr marL="68580" marR="68580" marT="34290" marB="34290"/>
                </a:tc>
                <a:extLst>
                  <a:ext uri="{0D108BD9-81ED-4DB2-BD59-A6C34878D82A}">
                    <a16:rowId xmlns:a16="http://schemas.microsoft.com/office/drawing/2014/main" val="1262812488"/>
                  </a:ext>
                </a:extLst>
              </a:tr>
            </a:tbl>
          </a:graphicData>
        </a:graphic>
      </p:graphicFrame>
    </p:spTree>
    <p:extLst>
      <p:ext uri="{BB962C8B-B14F-4D97-AF65-F5344CB8AC3E}">
        <p14:creationId xmlns:p14="http://schemas.microsoft.com/office/powerpoint/2010/main" val="19664478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EE120-EF8B-4415-8802-3CAB388D9B31}"/>
              </a:ext>
            </a:extLst>
          </p:cNvPr>
          <p:cNvSpPr>
            <a:spLocks noGrp="1"/>
          </p:cNvSpPr>
          <p:nvPr>
            <p:ph idx="1"/>
          </p:nvPr>
        </p:nvSpPr>
        <p:spPr>
          <a:xfrm>
            <a:off x="552468" y="2209800"/>
            <a:ext cx="8439150" cy="3399934"/>
          </a:xfrm>
        </p:spPr>
        <p:txBody>
          <a:bodyPr>
            <a:normAutofit/>
          </a:bodyPr>
          <a:lstStyle/>
          <a:p>
            <a:pPr marL="0" indent="0">
              <a:buNone/>
            </a:pPr>
            <a:r>
              <a:rPr lang="de-DE" dirty="0"/>
              <a:t>A </a:t>
            </a:r>
            <a:r>
              <a:rPr lang="de-DE" dirty="0" err="1"/>
              <a:t>standing</a:t>
            </a:r>
            <a:r>
              <a:rPr lang="de-DE" dirty="0"/>
              <a:t> </a:t>
            </a:r>
            <a:r>
              <a:rPr lang="de-DE" dirty="0" err="1"/>
              <a:t>query</a:t>
            </a:r>
            <a:r>
              <a:rPr lang="de-DE" dirty="0"/>
              <a:t> </a:t>
            </a:r>
            <a:r>
              <a:rPr lang="de-DE" dirty="0" err="1"/>
              <a:t>is</a:t>
            </a:r>
            <a:r>
              <a:rPr lang="de-DE" dirty="0"/>
              <a:t> an </a:t>
            </a:r>
            <a:r>
              <a:rPr lang="de-DE" i="1" dirty="0" err="1"/>
              <a:t>instance</a:t>
            </a:r>
            <a:r>
              <a:rPr lang="de-DE" dirty="0"/>
              <a:t> </a:t>
            </a:r>
            <a:r>
              <a:rPr lang="de-DE" dirty="0" err="1"/>
              <a:t>of</a:t>
            </a:r>
            <a:r>
              <a:rPr lang="de-DE" dirty="0"/>
              <a:t> a </a:t>
            </a:r>
            <a:r>
              <a:rPr lang="de-DE" dirty="0" err="1"/>
              <a:t>topology</a:t>
            </a:r>
            <a:r>
              <a:rPr lang="de-DE" dirty="0"/>
              <a:t> (=</a:t>
            </a:r>
            <a:r>
              <a:rPr lang="de-DE" dirty="0" err="1"/>
              <a:t>query</a:t>
            </a:r>
            <a:r>
              <a:rPr lang="de-DE" dirty="0"/>
              <a:t> </a:t>
            </a:r>
            <a:r>
              <a:rPr lang="de-DE" dirty="0" err="1"/>
              <a:t>graph</a:t>
            </a:r>
            <a:r>
              <a:rPr lang="de-DE" dirty="0"/>
              <a:t>)</a:t>
            </a:r>
          </a:p>
          <a:p>
            <a:pPr marL="0" indent="0">
              <a:buNone/>
            </a:pPr>
            <a:r>
              <a:rPr lang="de-DE" dirty="0"/>
              <a:t>A </a:t>
            </a:r>
            <a:r>
              <a:rPr lang="de-DE" i="1" dirty="0" err="1"/>
              <a:t>data</a:t>
            </a:r>
            <a:r>
              <a:rPr lang="de-DE" i="1" dirty="0"/>
              <a:t> stream </a:t>
            </a:r>
            <a:r>
              <a:rPr lang="de-DE" i="1" dirty="0" err="1"/>
              <a:t>engine</a:t>
            </a:r>
            <a:r>
              <a:rPr lang="de-DE" i="1" dirty="0"/>
              <a:t> </a:t>
            </a:r>
            <a:r>
              <a:rPr lang="de-DE" dirty="0" err="1"/>
              <a:t>handles</a:t>
            </a:r>
            <a:r>
              <a:rPr lang="de-DE" dirty="0"/>
              <a:t> heavy </a:t>
            </a:r>
            <a:r>
              <a:rPr lang="de-DE" dirty="0" err="1"/>
              <a:t>lifting</a:t>
            </a:r>
            <a:r>
              <a:rPr lang="de-DE" dirty="0"/>
              <a:t> </a:t>
            </a:r>
            <a:r>
              <a:rPr lang="de-DE" dirty="0" err="1"/>
              <a:t>for</a:t>
            </a:r>
            <a:r>
              <a:rPr lang="de-DE" dirty="0"/>
              <a:t> </a:t>
            </a:r>
            <a:r>
              <a:rPr lang="de-DE" dirty="0" err="1"/>
              <a:t>data</a:t>
            </a:r>
            <a:r>
              <a:rPr lang="de-DE" dirty="0"/>
              <a:t> </a:t>
            </a:r>
            <a:r>
              <a:rPr lang="de-DE" dirty="0" err="1"/>
              <a:t>streams</a:t>
            </a:r>
            <a:endParaRPr lang="de-DE" dirty="0"/>
          </a:p>
        </p:txBody>
      </p:sp>
      <p:sp>
        <p:nvSpPr>
          <p:cNvPr id="2" name="Title 1">
            <a:extLst>
              <a:ext uri="{FF2B5EF4-FFF2-40B4-BE49-F238E27FC236}">
                <a16:creationId xmlns:a16="http://schemas.microsoft.com/office/drawing/2014/main" id="{1482CD26-C5F7-43F4-A7E9-A4BC7E42245E}"/>
              </a:ext>
            </a:extLst>
          </p:cNvPr>
          <p:cNvSpPr>
            <a:spLocks noGrp="1"/>
          </p:cNvSpPr>
          <p:nvPr>
            <p:ph type="title"/>
          </p:nvPr>
        </p:nvSpPr>
        <p:spPr/>
        <p:txBody>
          <a:bodyPr/>
          <a:lstStyle/>
          <a:p>
            <a:r>
              <a:rPr lang="de-DE" dirty="0"/>
              <a:t>Data Stream </a:t>
            </a:r>
            <a:r>
              <a:rPr lang="de-DE" dirty="0" err="1"/>
              <a:t>Topology</a:t>
            </a:r>
            <a:endParaRPr lang="de-DE" dirty="0"/>
          </a:p>
        </p:txBody>
      </p:sp>
      <p:sp>
        <p:nvSpPr>
          <p:cNvPr id="4" name="Rectangle 3">
            <a:extLst>
              <a:ext uri="{FF2B5EF4-FFF2-40B4-BE49-F238E27FC236}">
                <a16:creationId xmlns:a16="http://schemas.microsoft.com/office/drawing/2014/main" id="{047B0F19-7389-42D8-BFDC-88B0246F2D6C}"/>
              </a:ext>
            </a:extLst>
          </p:cNvPr>
          <p:cNvSpPr/>
          <p:nvPr/>
        </p:nvSpPr>
        <p:spPr>
          <a:xfrm>
            <a:off x="1020652" y="4203103"/>
            <a:ext cx="975575" cy="37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Source1</a:t>
            </a:r>
          </a:p>
        </p:txBody>
      </p:sp>
      <p:sp>
        <p:nvSpPr>
          <p:cNvPr id="5" name="Rectangle: Rounded Corners 4">
            <a:extLst>
              <a:ext uri="{FF2B5EF4-FFF2-40B4-BE49-F238E27FC236}">
                <a16:creationId xmlns:a16="http://schemas.microsoft.com/office/drawing/2014/main" id="{D0B2A07E-8A5D-4012-90DC-028D1B377412}"/>
              </a:ext>
            </a:extLst>
          </p:cNvPr>
          <p:cNvSpPr/>
          <p:nvPr/>
        </p:nvSpPr>
        <p:spPr>
          <a:xfrm>
            <a:off x="2872794" y="4209876"/>
            <a:ext cx="801710" cy="371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Filter</a:t>
            </a:r>
          </a:p>
        </p:txBody>
      </p:sp>
      <p:sp>
        <p:nvSpPr>
          <p:cNvPr id="6" name="Rectangle 5">
            <a:extLst>
              <a:ext uri="{FF2B5EF4-FFF2-40B4-BE49-F238E27FC236}">
                <a16:creationId xmlns:a16="http://schemas.microsoft.com/office/drawing/2014/main" id="{0946211D-A512-488C-AB3A-D0DA72569C53}"/>
              </a:ext>
            </a:extLst>
          </p:cNvPr>
          <p:cNvSpPr/>
          <p:nvPr/>
        </p:nvSpPr>
        <p:spPr>
          <a:xfrm>
            <a:off x="6853172" y="4203102"/>
            <a:ext cx="975575" cy="37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Sink</a:t>
            </a:r>
          </a:p>
        </p:txBody>
      </p:sp>
      <p:sp>
        <p:nvSpPr>
          <p:cNvPr id="7" name="Rectangle 6">
            <a:extLst>
              <a:ext uri="{FF2B5EF4-FFF2-40B4-BE49-F238E27FC236}">
                <a16:creationId xmlns:a16="http://schemas.microsoft.com/office/drawing/2014/main" id="{425EA665-819F-4211-B296-20DAE3C7036C}"/>
              </a:ext>
            </a:extLst>
          </p:cNvPr>
          <p:cNvSpPr/>
          <p:nvPr/>
        </p:nvSpPr>
        <p:spPr>
          <a:xfrm>
            <a:off x="1020652" y="3525353"/>
            <a:ext cx="975575" cy="37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Source2</a:t>
            </a:r>
          </a:p>
        </p:txBody>
      </p:sp>
      <p:cxnSp>
        <p:nvCxnSpPr>
          <p:cNvPr id="8" name="Straight Arrow Connector 7">
            <a:extLst>
              <a:ext uri="{FF2B5EF4-FFF2-40B4-BE49-F238E27FC236}">
                <a16:creationId xmlns:a16="http://schemas.microsoft.com/office/drawing/2014/main" id="{814ABB96-D1BD-4331-BDBD-1059FEB93C34}"/>
              </a:ext>
            </a:extLst>
          </p:cNvPr>
          <p:cNvCxnSpPr>
            <a:stCxn id="4" idx="3"/>
            <a:endCxn id="5" idx="1"/>
          </p:cNvCxnSpPr>
          <p:nvPr/>
        </p:nvCxnSpPr>
        <p:spPr>
          <a:xfrm>
            <a:off x="1996227" y="4392178"/>
            <a:ext cx="876567" cy="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DD3176C-5FEA-4ACC-847A-D980B2674FE0}"/>
              </a:ext>
            </a:extLst>
          </p:cNvPr>
          <p:cNvSpPr/>
          <p:nvPr/>
        </p:nvSpPr>
        <p:spPr>
          <a:xfrm>
            <a:off x="4249224" y="3526408"/>
            <a:ext cx="801710" cy="371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Join</a:t>
            </a:r>
            <a:endParaRPr lang="de-DE" sz="1400" dirty="0"/>
          </a:p>
        </p:txBody>
      </p:sp>
      <p:cxnSp>
        <p:nvCxnSpPr>
          <p:cNvPr id="10" name="Straight Arrow Connector 9">
            <a:extLst>
              <a:ext uri="{FF2B5EF4-FFF2-40B4-BE49-F238E27FC236}">
                <a16:creationId xmlns:a16="http://schemas.microsoft.com/office/drawing/2014/main" id="{B925119F-CF70-42EA-A8C3-07F5D54F8B16}"/>
              </a:ext>
            </a:extLst>
          </p:cNvPr>
          <p:cNvCxnSpPr>
            <a:stCxn id="7" idx="3"/>
            <a:endCxn id="9" idx="1"/>
          </p:cNvCxnSpPr>
          <p:nvPr/>
        </p:nvCxnSpPr>
        <p:spPr>
          <a:xfrm flipV="1">
            <a:off x="1996227" y="3712096"/>
            <a:ext cx="2252997" cy="2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25C42A6-5568-4849-B483-7ACA9F02C71F}"/>
              </a:ext>
            </a:extLst>
          </p:cNvPr>
          <p:cNvCxnSpPr>
            <a:stCxn id="5" idx="3"/>
            <a:endCxn id="9" idx="1"/>
          </p:cNvCxnSpPr>
          <p:nvPr/>
        </p:nvCxnSpPr>
        <p:spPr>
          <a:xfrm flipV="1">
            <a:off x="3674504" y="3712096"/>
            <a:ext cx="574720" cy="683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3E4736BD-2DD5-483F-9068-1CDF296E4106}"/>
              </a:ext>
            </a:extLst>
          </p:cNvPr>
          <p:cNvSpPr/>
          <p:nvPr/>
        </p:nvSpPr>
        <p:spPr>
          <a:xfrm>
            <a:off x="5476742" y="4209876"/>
            <a:ext cx="801710" cy="371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Project</a:t>
            </a:r>
          </a:p>
        </p:txBody>
      </p:sp>
      <p:cxnSp>
        <p:nvCxnSpPr>
          <p:cNvPr id="13" name="Straight Arrow Connector 12">
            <a:extLst>
              <a:ext uri="{FF2B5EF4-FFF2-40B4-BE49-F238E27FC236}">
                <a16:creationId xmlns:a16="http://schemas.microsoft.com/office/drawing/2014/main" id="{13428173-1BAE-4D54-B6C3-BA971A841CE1}"/>
              </a:ext>
            </a:extLst>
          </p:cNvPr>
          <p:cNvCxnSpPr>
            <a:stCxn id="9" idx="3"/>
            <a:endCxn id="12" idx="1"/>
          </p:cNvCxnSpPr>
          <p:nvPr/>
        </p:nvCxnSpPr>
        <p:spPr>
          <a:xfrm>
            <a:off x="5050934" y="3712096"/>
            <a:ext cx="425808" cy="683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D00AC85-C72B-43A8-8EF5-109DD3ED5514}"/>
              </a:ext>
            </a:extLst>
          </p:cNvPr>
          <p:cNvCxnSpPr>
            <a:cxnSpLocks/>
            <a:stCxn id="12" idx="3"/>
            <a:endCxn id="6" idx="1"/>
          </p:cNvCxnSpPr>
          <p:nvPr/>
        </p:nvCxnSpPr>
        <p:spPr>
          <a:xfrm flipV="1">
            <a:off x="6278452" y="4392177"/>
            <a:ext cx="574720" cy="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888E55AF-52A4-4A57-8AAF-1EA49B9ABEFA}"/>
              </a:ext>
            </a:extLst>
          </p:cNvPr>
          <p:cNvSpPr/>
          <p:nvPr/>
        </p:nvSpPr>
        <p:spPr>
          <a:xfrm>
            <a:off x="706729" y="3150216"/>
            <a:ext cx="1740257" cy="237615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sp>
        <p:nvSpPr>
          <p:cNvPr id="26" name="Rectangle: Rounded Corners 25">
            <a:extLst>
              <a:ext uri="{FF2B5EF4-FFF2-40B4-BE49-F238E27FC236}">
                <a16:creationId xmlns:a16="http://schemas.microsoft.com/office/drawing/2014/main" id="{708C03CF-6ECC-4D9F-BA62-A10F0DE58512}"/>
              </a:ext>
            </a:extLst>
          </p:cNvPr>
          <p:cNvSpPr/>
          <p:nvPr/>
        </p:nvSpPr>
        <p:spPr>
          <a:xfrm>
            <a:off x="2690880" y="3150215"/>
            <a:ext cx="3733264" cy="237615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sp>
        <p:nvSpPr>
          <p:cNvPr id="27" name="Rectangle: Rounded Corners 26">
            <a:extLst>
              <a:ext uri="{FF2B5EF4-FFF2-40B4-BE49-F238E27FC236}">
                <a16:creationId xmlns:a16="http://schemas.microsoft.com/office/drawing/2014/main" id="{BB68367B-2241-472C-8837-CA9D2177B4B6}"/>
              </a:ext>
            </a:extLst>
          </p:cNvPr>
          <p:cNvSpPr/>
          <p:nvPr/>
        </p:nvSpPr>
        <p:spPr>
          <a:xfrm>
            <a:off x="6629400" y="3150215"/>
            <a:ext cx="1740257" cy="237615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sp>
        <p:nvSpPr>
          <p:cNvPr id="28" name="TextBox 27">
            <a:extLst>
              <a:ext uri="{FF2B5EF4-FFF2-40B4-BE49-F238E27FC236}">
                <a16:creationId xmlns:a16="http://schemas.microsoft.com/office/drawing/2014/main" id="{AE9253BA-43E9-41EE-835B-3AC4B9D93E02}"/>
              </a:ext>
            </a:extLst>
          </p:cNvPr>
          <p:cNvSpPr txBox="1"/>
          <p:nvPr/>
        </p:nvSpPr>
        <p:spPr>
          <a:xfrm>
            <a:off x="1319190" y="5249367"/>
            <a:ext cx="582211" cy="307777"/>
          </a:xfrm>
          <a:prstGeom prst="rect">
            <a:avLst/>
          </a:prstGeom>
          <a:noFill/>
        </p:spPr>
        <p:txBody>
          <a:bodyPr wrap="none" rtlCol="0">
            <a:spAutoFit/>
          </a:bodyPr>
          <a:lstStyle/>
          <a:p>
            <a:r>
              <a:rPr lang="de-DE" sz="1400" dirty="0"/>
              <a:t>Input</a:t>
            </a:r>
          </a:p>
        </p:txBody>
      </p:sp>
      <p:sp>
        <p:nvSpPr>
          <p:cNvPr id="29" name="TextBox 28">
            <a:extLst>
              <a:ext uri="{FF2B5EF4-FFF2-40B4-BE49-F238E27FC236}">
                <a16:creationId xmlns:a16="http://schemas.microsoft.com/office/drawing/2014/main" id="{C5AF6E4B-D575-4A35-BDBE-39AC29B4A700}"/>
              </a:ext>
            </a:extLst>
          </p:cNvPr>
          <p:cNvSpPr txBox="1"/>
          <p:nvPr/>
        </p:nvSpPr>
        <p:spPr>
          <a:xfrm>
            <a:off x="7113220" y="5248917"/>
            <a:ext cx="721672" cy="307777"/>
          </a:xfrm>
          <a:prstGeom prst="rect">
            <a:avLst/>
          </a:prstGeom>
          <a:noFill/>
        </p:spPr>
        <p:txBody>
          <a:bodyPr wrap="none" rtlCol="0">
            <a:spAutoFit/>
          </a:bodyPr>
          <a:lstStyle/>
          <a:p>
            <a:r>
              <a:rPr lang="de-DE" sz="1400" dirty="0"/>
              <a:t>Output</a:t>
            </a:r>
          </a:p>
        </p:txBody>
      </p:sp>
      <p:sp>
        <p:nvSpPr>
          <p:cNvPr id="30" name="TextBox 29">
            <a:extLst>
              <a:ext uri="{FF2B5EF4-FFF2-40B4-BE49-F238E27FC236}">
                <a16:creationId xmlns:a16="http://schemas.microsoft.com/office/drawing/2014/main" id="{3930B939-46C0-408C-B539-D068D254C9F8}"/>
              </a:ext>
            </a:extLst>
          </p:cNvPr>
          <p:cNvSpPr txBox="1"/>
          <p:nvPr/>
        </p:nvSpPr>
        <p:spPr>
          <a:xfrm>
            <a:off x="3924000" y="5236036"/>
            <a:ext cx="1568058" cy="307777"/>
          </a:xfrm>
          <a:prstGeom prst="rect">
            <a:avLst/>
          </a:prstGeom>
          <a:noFill/>
        </p:spPr>
        <p:txBody>
          <a:bodyPr wrap="none" rtlCol="0">
            <a:spAutoFit/>
          </a:bodyPr>
          <a:lstStyle/>
          <a:p>
            <a:r>
              <a:rPr lang="de-DE" sz="1400" dirty="0"/>
              <a:t>Standing </a:t>
            </a:r>
            <a:r>
              <a:rPr lang="de-DE" sz="1400" dirty="0" err="1"/>
              <a:t>Queries</a:t>
            </a:r>
            <a:endParaRPr lang="de-DE" sz="1400" dirty="0"/>
          </a:p>
        </p:txBody>
      </p:sp>
      <p:sp>
        <p:nvSpPr>
          <p:cNvPr id="31" name="TextBox 30">
            <a:extLst>
              <a:ext uri="{FF2B5EF4-FFF2-40B4-BE49-F238E27FC236}">
                <a16:creationId xmlns:a16="http://schemas.microsoft.com/office/drawing/2014/main" id="{184B0421-63FF-4AB3-ADF2-2B9B3828B8D8}"/>
              </a:ext>
            </a:extLst>
          </p:cNvPr>
          <p:cNvSpPr txBox="1"/>
          <p:nvPr/>
        </p:nvSpPr>
        <p:spPr>
          <a:xfrm>
            <a:off x="3911798" y="3173893"/>
            <a:ext cx="1797287" cy="307777"/>
          </a:xfrm>
          <a:prstGeom prst="rect">
            <a:avLst/>
          </a:prstGeom>
          <a:noFill/>
        </p:spPr>
        <p:txBody>
          <a:bodyPr wrap="none" rtlCol="0">
            <a:spAutoFit/>
          </a:bodyPr>
          <a:lstStyle/>
          <a:p>
            <a:r>
              <a:rPr lang="de-DE" sz="1400" dirty="0"/>
              <a:t>Data Stream Engine</a:t>
            </a:r>
          </a:p>
        </p:txBody>
      </p:sp>
      <p:sp>
        <p:nvSpPr>
          <p:cNvPr id="22" name="Rectangle 21">
            <a:extLst>
              <a:ext uri="{FF2B5EF4-FFF2-40B4-BE49-F238E27FC236}">
                <a16:creationId xmlns:a16="http://schemas.microsoft.com/office/drawing/2014/main" id="{CBBF504E-784E-4DC0-A2CB-9A426B2F681C}"/>
              </a:ext>
            </a:extLst>
          </p:cNvPr>
          <p:cNvSpPr/>
          <p:nvPr/>
        </p:nvSpPr>
        <p:spPr>
          <a:xfrm>
            <a:off x="1028435" y="4811731"/>
            <a:ext cx="975575" cy="37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t>Sourcen</a:t>
            </a:r>
            <a:endParaRPr lang="de-DE" sz="1400" dirty="0"/>
          </a:p>
        </p:txBody>
      </p:sp>
      <p:sp>
        <p:nvSpPr>
          <p:cNvPr id="23" name="Rectangle: Rounded Corners 22">
            <a:extLst>
              <a:ext uri="{FF2B5EF4-FFF2-40B4-BE49-F238E27FC236}">
                <a16:creationId xmlns:a16="http://schemas.microsoft.com/office/drawing/2014/main" id="{CF0C0C65-1D39-4FBB-A2A3-E623C7F13BDF}"/>
              </a:ext>
            </a:extLst>
          </p:cNvPr>
          <p:cNvSpPr/>
          <p:nvPr/>
        </p:nvSpPr>
        <p:spPr>
          <a:xfrm>
            <a:off x="3791660" y="4818505"/>
            <a:ext cx="801710" cy="371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Filter</a:t>
            </a:r>
          </a:p>
        </p:txBody>
      </p:sp>
      <p:sp>
        <p:nvSpPr>
          <p:cNvPr id="24" name="Rectangle: Rounded Corners 23">
            <a:extLst>
              <a:ext uri="{FF2B5EF4-FFF2-40B4-BE49-F238E27FC236}">
                <a16:creationId xmlns:a16="http://schemas.microsoft.com/office/drawing/2014/main" id="{1C2B26AE-9C5C-4E36-AB51-BC5193D54E58}"/>
              </a:ext>
            </a:extLst>
          </p:cNvPr>
          <p:cNvSpPr/>
          <p:nvPr/>
        </p:nvSpPr>
        <p:spPr>
          <a:xfrm>
            <a:off x="5106877" y="4817989"/>
            <a:ext cx="801710" cy="371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Project</a:t>
            </a:r>
          </a:p>
        </p:txBody>
      </p:sp>
      <p:cxnSp>
        <p:nvCxnSpPr>
          <p:cNvPr id="16" name="Straight Arrow Connector 15">
            <a:extLst>
              <a:ext uri="{FF2B5EF4-FFF2-40B4-BE49-F238E27FC236}">
                <a16:creationId xmlns:a16="http://schemas.microsoft.com/office/drawing/2014/main" id="{48DC2C2B-B2B2-4AF2-90AA-E00528D93CBE}"/>
              </a:ext>
            </a:extLst>
          </p:cNvPr>
          <p:cNvCxnSpPr>
            <a:stCxn id="22" idx="3"/>
            <a:endCxn id="23" idx="1"/>
          </p:cNvCxnSpPr>
          <p:nvPr/>
        </p:nvCxnSpPr>
        <p:spPr>
          <a:xfrm>
            <a:off x="2004010" y="5000805"/>
            <a:ext cx="1787650" cy="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CC04BA-E3E8-4271-9167-901FC1B9D7C6}"/>
              </a:ext>
            </a:extLst>
          </p:cNvPr>
          <p:cNvCxnSpPr>
            <a:stCxn id="23" idx="3"/>
            <a:endCxn id="24" idx="1"/>
          </p:cNvCxnSpPr>
          <p:nvPr/>
        </p:nvCxnSpPr>
        <p:spPr>
          <a:xfrm flipV="1">
            <a:off x="4593369" y="5003676"/>
            <a:ext cx="513507" cy="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9BB9ED-99E7-4E4D-A28C-077DF3375362}"/>
              </a:ext>
            </a:extLst>
          </p:cNvPr>
          <p:cNvSpPr/>
          <p:nvPr/>
        </p:nvSpPr>
        <p:spPr>
          <a:xfrm>
            <a:off x="6853172" y="4801438"/>
            <a:ext cx="975575" cy="378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Sink</a:t>
            </a:r>
          </a:p>
        </p:txBody>
      </p:sp>
      <p:cxnSp>
        <p:nvCxnSpPr>
          <p:cNvPr id="35" name="Straight Arrow Connector 34">
            <a:extLst>
              <a:ext uri="{FF2B5EF4-FFF2-40B4-BE49-F238E27FC236}">
                <a16:creationId xmlns:a16="http://schemas.microsoft.com/office/drawing/2014/main" id="{F218121E-9646-4BBA-ACAC-0D04F6619014}"/>
              </a:ext>
            </a:extLst>
          </p:cNvPr>
          <p:cNvCxnSpPr>
            <a:stCxn id="24" idx="3"/>
            <a:endCxn id="33" idx="1"/>
          </p:cNvCxnSpPr>
          <p:nvPr/>
        </p:nvCxnSpPr>
        <p:spPr>
          <a:xfrm flipV="1">
            <a:off x="5908587" y="4990512"/>
            <a:ext cx="944585" cy="1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3400" y="1989138"/>
            <a:ext cx="8229600" cy="4106862"/>
          </a:xfrm>
        </p:spPr>
        <p:txBody>
          <a:bodyPr>
            <a:normAutofit/>
          </a:bodyPr>
          <a:lstStyle/>
          <a:p>
            <a:pPr>
              <a:lnSpc>
                <a:spcPct val="100000"/>
              </a:lnSpc>
            </a:pPr>
            <a:r>
              <a:rPr lang="en-US" sz="2400" dirty="0"/>
              <a:t>Stream Operations</a:t>
            </a:r>
          </a:p>
          <a:p>
            <a:pPr lvl="1">
              <a:lnSpc>
                <a:spcPct val="100000"/>
              </a:lnSpc>
            </a:pPr>
            <a:r>
              <a:rPr lang="en-US" sz="2100" dirty="0"/>
              <a:t> Selection of events 		= filter</a:t>
            </a:r>
          </a:p>
          <a:p>
            <a:pPr lvl="1">
              <a:lnSpc>
                <a:spcPct val="100000"/>
              </a:lnSpc>
            </a:pPr>
            <a:r>
              <a:rPr lang="en-US" sz="2100" dirty="0"/>
              <a:t> Calculations on the tuple payload	= projection</a:t>
            </a:r>
          </a:p>
          <a:p>
            <a:pPr lvl="1">
              <a:lnSpc>
                <a:spcPct val="100000"/>
              </a:lnSpc>
            </a:pPr>
            <a:r>
              <a:rPr lang="en-US" sz="2100" dirty="0"/>
              <a:t> Correlation of streams 		= join</a:t>
            </a:r>
          </a:p>
          <a:p>
            <a:pPr lvl="1">
              <a:lnSpc>
                <a:spcPct val="100000"/>
              </a:lnSpc>
            </a:pPr>
            <a:r>
              <a:rPr lang="en-US" sz="2100" dirty="0"/>
              <a:t> Stream partitioning 		= grouping</a:t>
            </a:r>
          </a:p>
          <a:p>
            <a:pPr>
              <a:lnSpc>
                <a:spcPct val="100000"/>
              </a:lnSpc>
            </a:pPr>
            <a:r>
              <a:rPr lang="en-US" sz="2400" dirty="0"/>
              <a:t>Window Operations </a:t>
            </a:r>
          </a:p>
          <a:p>
            <a:pPr lvl="1">
              <a:lnSpc>
                <a:spcPct val="100000"/>
              </a:lnSpc>
            </a:pPr>
            <a:r>
              <a:rPr lang="en-US" sz="2100" dirty="0"/>
              <a:t> Aggregation (sum, count, min, max…) over event windows</a:t>
            </a:r>
          </a:p>
          <a:p>
            <a:pPr lvl="1">
              <a:lnSpc>
                <a:spcPct val="100000"/>
              </a:lnSpc>
            </a:pPr>
            <a:r>
              <a:rPr lang="en-US" sz="2100" dirty="0"/>
              <a:t> Ranking over event windows (</a:t>
            </a:r>
            <a:r>
              <a:rPr lang="en-US" sz="2100" dirty="0" err="1"/>
              <a:t>topK</a:t>
            </a:r>
            <a:r>
              <a:rPr lang="en-US" sz="2100" dirty="0"/>
              <a:t>) </a:t>
            </a:r>
          </a:p>
          <a:p>
            <a:pPr lvl="1">
              <a:lnSpc>
                <a:spcPct val="100000"/>
              </a:lnSpc>
            </a:pPr>
            <a:r>
              <a:rPr lang="en-US" sz="2100" dirty="0"/>
              <a:t> User defined functions</a:t>
            </a:r>
          </a:p>
        </p:txBody>
      </p:sp>
      <p:sp>
        <p:nvSpPr>
          <p:cNvPr id="4" name="Title 3"/>
          <p:cNvSpPr>
            <a:spLocks noGrp="1"/>
          </p:cNvSpPr>
          <p:nvPr>
            <p:ph type="title"/>
          </p:nvPr>
        </p:nvSpPr>
        <p:spPr/>
        <p:txBody>
          <a:bodyPr>
            <a:normAutofit/>
          </a:bodyPr>
          <a:lstStyle/>
          <a:p>
            <a:r>
              <a:rPr lang="en-US" dirty="0"/>
              <a:t>Query Expressiveness</a:t>
            </a:r>
          </a:p>
        </p:txBody>
      </p:sp>
      <p:cxnSp>
        <p:nvCxnSpPr>
          <p:cNvPr id="6" name="Straight Arrow Connector 5">
            <a:extLst>
              <a:ext uri="{FF2B5EF4-FFF2-40B4-BE49-F238E27FC236}">
                <a16:creationId xmlns:a16="http://schemas.microsoft.com/office/drawing/2014/main" id="{802DE44C-ED36-42AC-9CF1-1E2069C8D45C}"/>
              </a:ext>
            </a:extLst>
          </p:cNvPr>
          <p:cNvCxnSpPr/>
          <p:nvPr/>
        </p:nvCxnSpPr>
        <p:spPr>
          <a:xfrm>
            <a:off x="710753" y="6053340"/>
            <a:ext cx="75920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Rectangle 6">
            <a:extLst>
              <a:ext uri="{FF2B5EF4-FFF2-40B4-BE49-F238E27FC236}">
                <a16:creationId xmlns:a16="http://schemas.microsoft.com/office/drawing/2014/main" id="{B628B8F8-2FBE-4210-AB89-38DA5C206999}"/>
              </a:ext>
            </a:extLst>
          </p:cNvPr>
          <p:cNvSpPr/>
          <p:nvPr/>
        </p:nvSpPr>
        <p:spPr>
          <a:xfrm>
            <a:off x="1122877"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8" name="Rectangle 7">
            <a:extLst>
              <a:ext uri="{FF2B5EF4-FFF2-40B4-BE49-F238E27FC236}">
                <a16:creationId xmlns:a16="http://schemas.microsoft.com/office/drawing/2014/main" id="{94AAB225-F9D5-4FFE-A7C8-C4B048611CD3}"/>
              </a:ext>
            </a:extLst>
          </p:cNvPr>
          <p:cNvSpPr/>
          <p:nvPr/>
        </p:nvSpPr>
        <p:spPr>
          <a:xfrm>
            <a:off x="1122877"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9" name="Rectangle 8">
            <a:extLst>
              <a:ext uri="{FF2B5EF4-FFF2-40B4-BE49-F238E27FC236}">
                <a16:creationId xmlns:a16="http://schemas.microsoft.com/office/drawing/2014/main" id="{5DC59A44-D002-4CB9-BDF7-376A820BB280}"/>
              </a:ext>
            </a:extLst>
          </p:cNvPr>
          <p:cNvSpPr/>
          <p:nvPr/>
        </p:nvSpPr>
        <p:spPr>
          <a:xfrm>
            <a:off x="1972078"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0" name="Rectangle 9">
            <a:extLst>
              <a:ext uri="{FF2B5EF4-FFF2-40B4-BE49-F238E27FC236}">
                <a16:creationId xmlns:a16="http://schemas.microsoft.com/office/drawing/2014/main" id="{BF287B2E-37D9-4C80-AB68-C660BFEA07DB}"/>
              </a:ext>
            </a:extLst>
          </p:cNvPr>
          <p:cNvSpPr/>
          <p:nvPr/>
        </p:nvSpPr>
        <p:spPr>
          <a:xfrm>
            <a:off x="1972078"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1" name="Rectangle 10">
            <a:extLst>
              <a:ext uri="{FF2B5EF4-FFF2-40B4-BE49-F238E27FC236}">
                <a16:creationId xmlns:a16="http://schemas.microsoft.com/office/drawing/2014/main" id="{7D5B1CAD-2C71-4A93-8776-668A7AD809AC}"/>
              </a:ext>
            </a:extLst>
          </p:cNvPr>
          <p:cNvSpPr/>
          <p:nvPr/>
        </p:nvSpPr>
        <p:spPr>
          <a:xfrm>
            <a:off x="3053098"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2" name="Rectangle 11">
            <a:extLst>
              <a:ext uri="{FF2B5EF4-FFF2-40B4-BE49-F238E27FC236}">
                <a16:creationId xmlns:a16="http://schemas.microsoft.com/office/drawing/2014/main" id="{8474FE68-8A44-4B9D-9D17-7A2ACEA983E6}"/>
              </a:ext>
            </a:extLst>
          </p:cNvPr>
          <p:cNvSpPr/>
          <p:nvPr/>
        </p:nvSpPr>
        <p:spPr>
          <a:xfrm>
            <a:off x="3053098"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3" name="Rectangle 12">
            <a:extLst>
              <a:ext uri="{FF2B5EF4-FFF2-40B4-BE49-F238E27FC236}">
                <a16:creationId xmlns:a16="http://schemas.microsoft.com/office/drawing/2014/main" id="{667553CD-9D6A-452D-9716-1BB3DC6203FA}"/>
              </a:ext>
            </a:extLst>
          </p:cNvPr>
          <p:cNvSpPr/>
          <p:nvPr/>
        </p:nvSpPr>
        <p:spPr>
          <a:xfrm>
            <a:off x="3719580" y="5692326"/>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4" name="Rectangle 13">
            <a:extLst>
              <a:ext uri="{FF2B5EF4-FFF2-40B4-BE49-F238E27FC236}">
                <a16:creationId xmlns:a16="http://schemas.microsoft.com/office/drawing/2014/main" id="{E3D567D0-8489-468D-AF9C-A8D74EAABD74}"/>
              </a:ext>
            </a:extLst>
          </p:cNvPr>
          <p:cNvSpPr/>
          <p:nvPr/>
        </p:nvSpPr>
        <p:spPr>
          <a:xfrm>
            <a:off x="3719580" y="5448433"/>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5" name="Rectangle 14">
            <a:extLst>
              <a:ext uri="{FF2B5EF4-FFF2-40B4-BE49-F238E27FC236}">
                <a16:creationId xmlns:a16="http://schemas.microsoft.com/office/drawing/2014/main" id="{B5E3CA7A-53C3-4AD4-8AC3-DB5BC51DF823}"/>
              </a:ext>
            </a:extLst>
          </p:cNvPr>
          <p:cNvSpPr/>
          <p:nvPr/>
        </p:nvSpPr>
        <p:spPr>
          <a:xfrm>
            <a:off x="5069850"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6" name="Rectangle 15">
            <a:extLst>
              <a:ext uri="{FF2B5EF4-FFF2-40B4-BE49-F238E27FC236}">
                <a16:creationId xmlns:a16="http://schemas.microsoft.com/office/drawing/2014/main" id="{93E834EC-FC61-4215-8F9B-96823D69A975}"/>
              </a:ext>
            </a:extLst>
          </p:cNvPr>
          <p:cNvSpPr/>
          <p:nvPr/>
        </p:nvSpPr>
        <p:spPr>
          <a:xfrm>
            <a:off x="5069850"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7" name="Rectangle 16">
            <a:extLst>
              <a:ext uri="{FF2B5EF4-FFF2-40B4-BE49-F238E27FC236}">
                <a16:creationId xmlns:a16="http://schemas.microsoft.com/office/drawing/2014/main" id="{FBA2A9BD-EB5C-4F24-99B3-A9258340BBAC}"/>
              </a:ext>
            </a:extLst>
          </p:cNvPr>
          <p:cNvSpPr/>
          <p:nvPr/>
        </p:nvSpPr>
        <p:spPr>
          <a:xfrm>
            <a:off x="6026509"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18" name="Rectangle 17">
            <a:extLst>
              <a:ext uri="{FF2B5EF4-FFF2-40B4-BE49-F238E27FC236}">
                <a16:creationId xmlns:a16="http://schemas.microsoft.com/office/drawing/2014/main" id="{463C6A60-0BF3-4201-AEF1-93522E0675F3}"/>
              </a:ext>
            </a:extLst>
          </p:cNvPr>
          <p:cNvSpPr/>
          <p:nvPr/>
        </p:nvSpPr>
        <p:spPr>
          <a:xfrm>
            <a:off x="6026509"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19" name="Rectangle 18">
            <a:extLst>
              <a:ext uri="{FF2B5EF4-FFF2-40B4-BE49-F238E27FC236}">
                <a16:creationId xmlns:a16="http://schemas.microsoft.com/office/drawing/2014/main" id="{0D1EC1BA-F1DA-43BA-8A48-27A596A05912}"/>
              </a:ext>
            </a:extLst>
          </p:cNvPr>
          <p:cNvSpPr/>
          <p:nvPr/>
        </p:nvSpPr>
        <p:spPr>
          <a:xfrm>
            <a:off x="6658781" y="5705609"/>
            <a:ext cx="579549" cy="3211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err="1"/>
              <a:t>Tuple</a:t>
            </a:r>
            <a:endParaRPr lang="de-DE" sz="1200" dirty="0"/>
          </a:p>
        </p:txBody>
      </p:sp>
      <p:sp>
        <p:nvSpPr>
          <p:cNvPr id="20" name="Rectangle 19">
            <a:extLst>
              <a:ext uri="{FF2B5EF4-FFF2-40B4-BE49-F238E27FC236}">
                <a16:creationId xmlns:a16="http://schemas.microsoft.com/office/drawing/2014/main" id="{050BDA44-D344-4F84-86D9-868BE1442679}"/>
              </a:ext>
            </a:extLst>
          </p:cNvPr>
          <p:cNvSpPr/>
          <p:nvPr/>
        </p:nvSpPr>
        <p:spPr>
          <a:xfrm>
            <a:off x="6658781" y="5461716"/>
            <a:ext cx="579549" cy="2306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200" dirty="0"/>
              <a:t>TS</a:t>
            </a:r>
          </a:p>
        </p:txBody>
      </p:sp>
      <p:sp>
        <p:nvSpPr>
          <p:cNvPr id="21" name="TextBox 20">
            <a:extLst>
              <a:ext uri="{FF2B5EF4-FFF2-40B4-BE49-F238E27FC236}">
                <a16:creationId xmlns:a16="http://schemas.microsoft.com/office/drawing/2014/main" id="{8D54888A-4F30-4A87-8BF8-52CFB7B1FACC}"/>
              </a:ext>
            </a:extLst>
          </p:cNvPr>
          <p:cNvSpPr txBox="1"/>
          <p:nvPr/>
        </p:nvSpPr>
        <p:spPr>
          <a:xfrm>
            <a:off x="8039366" y="6053340"/>
            <a:ext cx="561372" cy="276999"/>
          </a:xfrm>
          <a:prstGeom prst="rect">
            <a:avLst/>
          </a:prstGeom>
          <a:noFill/>
        </p:spPr>
        <p:txBody>
          <a:bodyPr wrap="none" rtlCol="0">
            <a:spAutoFit/>
          </a:bodyPr>
          <a:lstStyle/>
          <a:p>
            <a:r>
              <a:rPr lang="de-DE" sz="1200" dirty="0"/>
              <a:t>time t</a:t>
            </a:r>
          </a:p>
        </p:txBody>
      </p:sp>
      <p:sp>
        <p:nvSpPr>
          <p:cNvPr id="3" name="Rectangle 2">
            <a:extLst>
              <a:ext uri="{FF2B5EF4-FFF2-40B4-BE49-F238E27FC236}">
                <a16:creationId xmlns:a16="http://schemas.microsoft.com/office/drawing/2014/main" id="{222AD793-6FEE-4FEF-A1C1-39B11757B11E}"/>
              </a:ext>
            </a:extLst>
          </p:cNvPr>
          <p:cNvSpPr/>
          <p:nvPr/>
        </p:nvSpPr>
        <p:spPr>
          <a:xfrm>
            <a:off x="4800600" y="5181600"/>
            <a:ext cx="2719051" cy="114871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cxnSp>
        <p:nvCxnSpPr>
          <p:cNvPr id="23" name="Straight Connector 22">
            <a:extLst>
              <a:ext uri="{FF2B5EF4-FFF2-40B4-BE49-F238E27FC236}">
                <a16:creationId xmlns:a16="http://schemas.microsoft.com/office/drawing/2014/main" id="{B2DA0B31-5DF7-4BAD-A3F8-DB666B941794}"/>
              </a:ext>
            </a:extLst>
          </p:cNvPr>
          <p:cNvCxnSpPr/>
          <p:nvPr/>
        </p:nvCxnSpPr>
        <p:spPr>
          <a:xfrm flipV="1">
            <a:off x="7625902" y="4756597"/>
            <a:ext cx="559425" cy="357389"/>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B9FC2C-8F11-48B6-83FA-9D56A873266D}"/>
              </a:ext>
            </a:extLst>
          </p:cNvPr>
          <p:cNvSpPr txBox="1"/>
          <p:nvPr/>
        </p:nvSpPr>
        <p:spPr>
          <a:xfrm>
            <a:off x="8185328" y="4525079"/>
            <a:ext cx="694421" cy="276999"/>
          </a:xfrm>
          <a:prstGeom prst="rect">
            <a:avLst/>
          </a:prstGeom>
          <a:noFill/>
        </p:spPr>
        <p:txBody>
          <a:bodyPr wrap="none" rtlCol="0">
            <a:spAutoFit/>
          </a:bodyPr>
          <a:lstStyle/>
          <a:p>
            <a:r>
              <a:rPr lang="de-DE" sz="1200" dirty="0" err="1"/>
              <a:t>window</a:t>
            </a:r>
            <a:endParaRPr lang="de-DE" sz="1200" dirty="0"/>
          </a:p>
        </p:txBody>
      </p:sp>
    </p:spTree>
    <p:extLst>
      <p:ext uri="{BB962C8B-B14F-4D97-AF65-F5344CB8AC3E}">
        <p14:creationId xmlns:p14="http://schemas.microsoft.com/office/powerpoint/2010/main" val="4151536846"/>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a:spLocks noGrp="1"/>
          </p:cNvSpPr>
          <p:nvPr>
            <p:ph idx="1"/>
          </p:nvPr>
        </p:nvSpPr>
        <p:spPr>
          <a:xfrm>
            <a:off x="1524000" y="2590800"/>
            <a:ext cx="7239000" cy="3505199"/>
          </a:xfrm>
        </p:spPr>
        <p:txBody>
          <a:bodyPr>
            <a:normAutofit/>
          </a:bodyPr>
          <a:lstStyle/>
          <a:p>
            <a:pPr marL="0" indent="0">
              <a:buNone/>
            </a:pPr>
            <a:r>
              <a:rPr lang="en-US" sz="2000" dirty="0"/>
              <a:t>Filter</a:t>
            </a:r>
          </a:p>
          <a:p>
            <a:pPr marL="0" indent="0">
              <a:buNone/>
            </a:pPr>
            <a:r>
              <a:rPr lang="en-US" sz="2000" dirty="0"/>
              <a:t>Projection</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Correlation (Join)</a:t>
            </a:r>
          </a:p>
          <a:p>
            <a:pPr marL="0" indent="0">
              <a:buNone/>
            </a:pPr>
            <a:endParaRPr lang="en-US" sz="2000" dirty="0"/>
          </a:p>
          <a:p>
            <a:pPr marL="0" indent="0">
              <a:buNone/>
            </a:pPr>
            <a:endParaRPr lang="en-US" sz="2000" dirty="0"/>
          </a:p>
          <a:p>
            <a:pPr marL="0" indent="0">
              <a:buNone/>
            </a:pPr>
            <a:r>
              <a:rPr lang="en-US" sz="2000" dirty="0"/>
              <a:t>Projection</a:t>
            </a:r>
          </a:p>
          <a:p>
            <a:pPr marL="0" indent="0">
              <a:buNone/>
            </a:pPr>
            <a:endParaRPr lang="en-US" sz="2000" dirty="0"/>
          </a:p>
        </p:txBody>
      </p:sp>
      <p:sp>
        <p:nvSpPr>
          <p:cNvPr id="3" name="Title 2"/>
          <p:cNvSpPr>
            <a:spLocks noGrp="1"/>
          </p:cNvSpPr>
          <p:nvPr>
            <p:ph type="title"/>
          </p:nvPr>
        </p:nvSpPr>
        <p:spPr/>
        <p:txBody>
          <a:bodyPr/>
          <a:lstStyle/>
          <a:p>
            <a:r>
              <a:rPr lang="en-US" dirty="0"/>
              <a:t>Query Expressiveness</a:t>
            </a:r>
          </a:p>
        </p:txBody>
      </p:sp>
      <p:sp>
        <p:nvSpPr>
          <p:cNvPr id="4" name="Rectangle 3">
            <a:extLst>
              <a:ext uri="{FF2B5EF4-FFF2-40B4-BE49-F238E27FC236}">
                <a16:creationId xmlns:a16="http://schemas.microsoft.com/office/drawing/2014/main" id="{E862B7F3-C7A0-4290-BD83-171E81F26289}"/>
              </a:ext>
            </a:extLst>
          </p:cNvPr>
          <p:cNvSpPr/>
          <p:nvPr/>
        </p:nvSpPr>
        <p:spPr>
          <a:xfrm>
            <a:off x="3943350" y="2226469"/>
            <a:ext cx="4572000" cy="1477328"/>
          </a:xfrm>
          <a:prstGeom prst="rect">
            <a:avLst/>
          </a:prstGeom>
        </p:spPr>
        <p:txBody>
          <a:bodyPr>
            <a:spAutoFit/>
          </a:bodyPr>
          <a:lstStyle/>
          <a:p>
            <a:r>
              <a:rPr lang="en-US" sz="1800" dirty="0" err="1">
                <a:solidFill>
                  <a:srgbClr val="0000FF"/>
                </a:solidFill>
              </a:rPr>
              <a:t>var</a:t>
            </a:r>
            <a:r>
              <a:rPr lang="en-US" sz="1800" dirty="0">
                <a:solidFill>
                  <a:prstClr val="black"/>
                </a:solidFill>
              </a:rPr>
              <a:t> result = </a:t>
            </a:r>
            <a:r>
              <a:rPr lang="en-US" sz="1800" dirty="0">
                <a:solidFill>
                  <a:srgbClr val="0000FF"/>
                </a:solidFill>
              </a:rPr>
              <a:t>from</a:t>
            </a:r>
            <a:r>
              <a:rPr lang="en-US" sz="1800" dirty="0">
                <a:solidFill>
                  <a:prstClr val="black"/>
                </a:solidFill>
              </a:rPr>
              <a:t> e </a:t>
            </a:r>
            <a:r>
              <a:rPr lang="en-US" sz="1800" dirty="0">
                <a:solidFill>
                  <a:srgbClr val="0000FF"/>
                </a:solidFill>
              </a:rPr>
              <a:t>in</a:t>
            </a:r>
            <a:r>
              <a:rPr lang="en-US" sz="1800" dirty="0">
                <a:solidFill>
                  <a:prstClr val="black"/>
                </a:solidFill>
              </a:rPr>
              <a:t> </a:t>
            </a:r>
            <a:r>
              <a:rPr lang="en-US" sz="1800" dirty="0" err="1">
                <a:solidFill>
                  <a:prstClr val="black"/>
                </a:solidFill>
              </a:rPr>
              <a:t>inputStream</a:t>
            </a:r>
            <a:endParaRPr lang="en-US" sz="1800" dirty="0">
              <a:solidFill>
                <a:prstClr val="black"/>
              </a:solidFill>
            </a:endParaRPr>
          </a:p>
          <a:p>
            <a:r>
              <a:rPr lang="en-US" sz="1800" dirty="0">
                <a:solidFill>
                  <a:prstClr val="black"/>
                </a:solidFill>
              </a:rPr>
              <a:t>             </a:t>
            </a:r>
            <a:r>
              <a:rPr lang="en-US" sz="1800" dirty="0">
                <a:solidFill>
                  <a:srgbClr val="0000FF"/>
                </a:solidFill>
              </a:rPr>
              <a:t>where</a:t>
            </a:r>
            <a:r>
              <a:rPr lang="en-US" sz="1800" dirty="0">
                <a:solidFill>
                  <a:prstClr val="black"/>
                </a:solidFill>
              </a:rPr>
              <a:t> e.id &gt; 3</a:t>
            </a:r>
          </a:p>
          <a:p>
            <a:r>
              <a:rPr lang="en-US" sz="1800" dirty="0">
                <a:solidFill>
                  <a:prstClr val="black"/>
                </a:solidFill>
              </a:rPr>
              <a:t>             </a:t>
            </a:r>
            <a:r>
              <a:rPr lang="en-US" sz="1800" dirty="0">
                <a:solidFill>
                  <a:srgbClr val="0000FF"/>
                </a:solidFill>
              </a:rPr>
              <a:t>select</a:t>
            </a:r>
            <a:r>
              <a:rPr lang="en-US" sz="1800" dirty="0">
                <a:solidFill>
                  <a:prstClr val="black"/>
                </a:solidFill>
              </a:rPr>
              <a:t> </a:t>
            </a:r>
            <a:r>
              <a:rPr lang="en-US" sz="1800" dirty="0">
                <a:solidFill>
                  <a:srgbClr val="0000FF"/>
                </a:solidFill>
              </a:rPr>
              <a:t>new</a:t>
            </a:r>
            <a:r>
              <a:rPr lang="en-US" sz="1800" dirty="0">
                <a:solidFill>
                  <a:prstClr val="black"/>
                </a:solidFill>
              </a:rPr>
              <a:t> {</a:t>
            </a:r>
          </a:p>
          <a:p>
            <a:r>
              <a:rPr lang="en-US" sz="1800" dirty="0">
                <a:solidFill>
                  <a:prstClr val="black"/>
                </a:solidFill>
              </a:rPr>
              <a:t>	         id = e.id,</a:t>
            </a:r>
          </a:p>
          <a:p>
            <a:r>
              <a:rPr lang="en-US" sz="1800" dirty="0">
                <a:solidFill>
                  <a:prstClr val="black"/>
                </a:solidFill>
              </a:rPr>
              <a:t>                          W = (</a:t>
            </a:r>
            <a:r>
              <a:rPr lang="en-US" sz="1800" dirty="0">
                <a:solidFill>
                  <a:srgbClr val="0000FF"/>
                </a:solidFill>
              </a:rPr>
              <a:t>double</a:t>
            </a:r>
            <a:r>
              <a:rPr lang="en-US" sz="1800" dirty="0">
                <a:solidFill>
                  <a:prstClr val="black"/>
                </a:solidFill>
              </a:rPr>
              <a:t>)</a:t>
            </a:r>
            <a:r>
              <a:rPr lang="en-US" sz="1800" dirty="0" err="1">
                <a:solidFill>
                  <a:prstClr val="black"/>
                </a:solidFill>
              </a:rPr>
              <a:t>e.intW</a:t>
            </a:r>
            <a:r>
              <a:rPr lang="en-US" sz="1800" dirty="0">
                <a:solidFill>
                  <a:prstClr val="black"/>
                </a:solidFill>
              </a:rPr>
              <a:t> / 10 };</a:t>
            </a:r>
            <a:endParaRPr lang="en-US" sz="1500" dirty="0"/>
          </a:p>
        </p:txBody>
      </p:sp>
      <p:sp>
        <p:nvSpPr>
          <p:cNvPr id="6" name="Rectangle 5">
            <a:extLst>
              <a:ext uri="{FF2B5EF4-FFF2-40B4-BE49-F238E27FC236}">
                <a16:creationId xmlns:a16="http://schemas.microsoft.com/office/drawing/2014/main" id="{57594BCF-B5C0-4B0D-B06A-839BA72A2A8F}"/>
              </a:ext>
            </a:extLst>
          </p:cNvPr>
          <p:cNvSpPr/>
          <p:nvPr/>
        </p:nvSpPr>
        <p:spPr>
          <a:xfrm>
            <a:off x="3943350" y="4022426"/>
            <a:ext cx="4572000" cy="2031325"/>
          </a:xfrm>
          <a:prstGeom prst="rect">
            <a:avLst/>
          </a:prstGeom>
        </p:spPr>
        <p:txBody>
          <a:bodyPr>
            <a:spAutoFit/>
          </a:bodyPr>
          <a:lstStyle/>
          <a:p>
            <a:r>
              <a:rPr lang="en-US" sz="1800" dirty="0" err="1">
                <a:solidFill>
                  <a:srgbClr val="0000FF"/>
                </a:solidFill>
              </a:rPr>
              <a:t>var</a:t>
            </a:r>
            <a:r>
              <a:rPr lang="en-US" sz="1800" dirty="0">
                <a:solidFill>
                  <a:prstClr val="black"/>
                </a:solidFill>
              </a:rPr>
              <a:t> result = </a:t>
            </a:r>
            <a:r>
              <a:rPr lang="en-US" sz="1800" dirty="0">
                <a:solidFill>
                  <a:srgbClr val="0000FF"/>
                </a:solidFill>
              </a:rPr>
              <a:t>from</a:t>
            </a:r>
            <a:r>
              <a:rPr lang="en-US" sz="1800" dirty="0">
                <a:solidFill>
                  <a:prstClr val="black"/>
                </a:solidFill>
              </a:rPr>
              <a:t> </a:t>
            </a:r>
            <a:r>
              <a:rPr lang="en-US" sz="1800" dirty="0" err="1">
                <a:solidFill>
                  <a:prstClr val="black"/>
                </a:solidFill>
              </a:rPr>
              <a:t>eLeft</a:t>
            </a:r>
            <a:r>
              <a:rPr lang="en-US" sz="1800" dirty="0">
                <a:solidFill>
                  <a:prstClr val="black"/>
                </a:solidFill>
              </a:rPr>
              <a:t> </a:t>
            </a:r>
            <a:r>
              <a:rPr lang="en-US" sz="1800" dirty="0">
                <a:solidFill>
                  <a:srgbClr val="0000FF"/>
                </a:solidFill>
              </a:rPr>
              <a:t>in</a:t>
            </a:r>
            <a:r>
              <a:rPr lang="en-US" sz="1800" dirty="0">
                <a:solidFill>
                  <a:prstClr val="black"/>
                </a:solidFill>
              </a:rPr>
              <a:t> inputStream1</a:t>
            </a:r>
          </a:p>
          <a:p>
            <a:r>
              <a:rPr lang="en-US" sz="1800" dirty="0">
                <a:solidFill>
                  <a:prstClr val="black"/>
                </a:solidFill>
              </a:rPr>
              <a:t>                     </a:t>
            </a:r>
            <a:r>
              <a:rPr lang="en-US" sz="1800" dirty="0">
                <a:solidFill>
                  <a:srgbClr val="0000FF"/>
                </a:solidFill>
              </a:rPr>
              <a:t>join</a:t>
            </a:r>
            <a:r>
              <a:rPr lang="en-US" sz="1800" dirty="0">
                <a:solidFill>
                  <a:prstClr val="black"/>
                </a:solidFill>
              </a:rPr>
              <a:t> </a:t>
            </a:r>
            <a:r>
              <a:rPr lang="en-US" sz="1800" dirty="0" err="1">
                <a:solidFill>
                  <a:prstClr val="black"/>
                </a:solidFill>
              </a:rPr>
              <a:t>eRight</a:t>
            </a:r>
            <a:r>
              <a:rPr lang="en-US" sz="1800" dirty="0">
                <a:solidFill>
                  <a:prstClr val="black"/>
                </a:solidFill>
              </a:rPr>
              <a:t> </a:t>
            </a:r>
            <a:r>
              <a:rPr lang="en-US" sz="1800" dirty="0">
                <a:solidFill>
                  <a:srgbClr val="0000FF"/>
                </a:solidFill>
              </a:rPr>
              <a:t>in</a:t>
            </a:r>
            <a:r>
              <a:rPr lang="en-US" sz="1800" dirty="0">
                <a:solidFill>
                  <a:prstClr val="black"/>
                </a:solidFill>
              </a:rPr>
              <a:t> inputStream2</a:t>
            </a:r>
          </a:p>
          <a:p>
            <a:r>
              <a:rPr lang="en-US" sz="1800" dirty="0">
                <a:solidFill>
                  <a:prstClr val="black"/>
                </a:solidFill>
              </a:rPr>
              <a:t>                     </a:t>
            </a:r>
            <a:r>
              <a:rPr lang="en-US" sz="1800" dirty="0">
                <a:solidFill>
                  <a:srgbClr val="0000FF"/>
                </a:solidFill>
              </a:rPr>
              <a:t>on</a:t>
            </a:r>
            <a:r>
              <a:rPr lang="en-US" sz="1800" dirty="0">
                <a:solidFill>
                  <a:prstClr val="black"/>
                </a:solidFill>
              </a:rPr>
              <a:t> eLeft.id </a:t>
            </a:r>
            <a:r>
              <a:rPr lang="en-US" sz="1800" dirty="0">
                <a:solidFill>
                  <a:srgbClr val="0000FF"/>
                </a:solidFill>
              </a:rPr>
              <a:t>equals</a:t>
            </a:r>
            <a:r>
              <a:rPr lang="en-US" sz="1800" dirty="0">
                <a:solidFill>
                  <a:prstClr val="black"/>
                </a:solidFill>
              </a:rPr>
              <a:t> eRight.id</a:t>
            </a:r>
          </a:p>
          <a:p>
            <a:r>
              <a:rPr lang="en-US" sz="1800" dirty="0">
                <a:solidFill>
                  <a:prstClr val="black"/>
                </a:solidFill>
              </a:rPr>
              <a:t>                     </a:t>
            </a:r>
            <a:r>
              <a:rPr lang="en-US" sz="1800" dirty="0">
                <a:solidFill>
                  <a:srgbClr val="0000FF"/>
                </a:solidFill>
              </a:rPr>
              <a:t>select</a:t>
            </a:r>
            <a:r>
              <a:rPr lang="en-US" sz="1800" dirty="0">
                <a:solidFill>
                  <a:prstClr val="black"/>
                </a:solidFill>
              </a:rPr>
              <a:t> </a:t>
            </a:r>
            <a:r>
              <a:rPr lang="en-US" sz="1800" dirty="0">
                <a:solidFill>
                  <a:srgbClr val="0000FF"/>
                </a:solidFill>
              </a:rPr>
              <a:t>new</a:t>
            </a:r>
            <a:r>
              <a:rPr lang="en-US" sz="1800" dirty="0">
                <a:solidFill>
                  <a:prstClr val="black"/>
                </a:solidFill>
              </a:rPr>
              <a:t> { </a:t>
            </a:r>
          </a:p>
          <a:p>
            <a:r>
              <a:rPr lang="en-US" sz="1800" dirty="0">
                <a:solidFill>
                  <a:prstClr val="black"/>
                </a:solidFill>
              </a:rPr>
              <a:t>		id = eLeft.id,</a:t>
            </a:r>
          </a:p>
          <a:p>
            <a:r>
              <a:rPr lang="en-US" sz="1800" dirty="0">
                <a:solidFill>
                  <a:prstClr val="black"/>
                </a:solidFill>
              </a:rPr>
              <a:t>                          	diff = </a:t>
            </a:r>
            <a:r>
              <a:rPr lang="en-US" sz="1800" dirty="0" err="1">
                <a:solidFill>
                  <a:prstClr val="black"/>
                </a:solidFill>
              </a:rPr>
              <a:t>eLeft.W</a:t>
            </a:r>
            <a:r>
              <a:rPr lang="en-US" sz="1800" dirty="0">
                <a:solidFill>
                  <a:prstClr val="black"/>
                </a:solidFill>
              </a:rPr>
              <a:t> - </a:t>
            </a:r>
            <a:r>
              <a:rPr lang="en-US" sz="1800" dirty="0" err="1">
                <a:solidFill>
                  <a:prstClr val="black"/>
                </a:solidFill>
              </a:rPr>
              <a:t>eRight.w</a:t>
            </a:r>
            <a:r>
              <a:rPr lang="en-US" sz="1800" dirty="0">
                <a:solidFill>
                  <a:prstClr val="black"/>
                </a:solidFill>
              </a:rPr>
              <a:t> };</a:t>
            </a:r>
            <a:endParaRPr lang="en-US" sz="1500" dirty="0"/>
          </a:p>
        </p:txBody>
      </p:sp>
    </p:spTree>
    <p:extLst>
      <p:ext uri="{BB962C8B-B14F-4D97-AF65-F5344CB8AC3E}">
        <p14:creationId xmlns:p14="http://schemas.microsoft.com/office/powerpoint/2010/main" val="316016803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Raspberry Pi ?</a:t>
            </a:r>
            <a:endParaRPr lang="en-US" dirty="0"/>
          </a:p>
        </p:txBody>
      </p:sp>
      <p:pic>
        <p:nvPicPr>
          <p:cNvPr id="1026" name="Picture 2" descr="http://cdn1.alphr.com/sites/alphr/files/6/14/raspberry_pi_b_2_0_0.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943600" y="5257800"/>
            <a:ext cx="2292820" cy="12906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0" y="1556793"/>
            <a:ext cx="7162800" cy="437042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Arguably the most popular single board computer (SBC)</a:t>
            </a:r>
          </a:p>
          <a:p>
            <a:pPr marL="800100" lvl="1" indent="-342900">
              <a:buFont typeface="Arial" panose="020B0604020202020204" pitchFamily="34" charset="0"/>
              <a:buChar char="•"/>
            </a:pPr>
            <a:r>
              <a:rPr lang="en-US" dirty="0"/>
              <a:t>Easy to get started with because basically every problem is documented</a:t>
            </a:r>
          </a:p>
          <a:p>
            <a:pPr marL="342900" indent="-342900">
              <a:buFont typeface="Arial" panose="020B0604020202020204" pitchFamily="34" charset="0"/>
              <a:buChar char="•"/>
            </a:pPr>
            <a:r>
              <a:rPr lang="en-US" dirty="0" smtClean="0"/>
              <a:t>Add </a:t>
            </a:r>
            <a:r>
              <a:rPr lang="en-US" dirty="0"/>
              <a:t>a computer with a OS to practically anything</a:t>
            </a:r>
          </a:p>
          <a:p>
            <a:pPr marL="800100" lvl="1" indent="-342900">
              <a:buFont typeface="Arial" panose="020B0604020202020204" pitchFamily="34" charset="0"/>
              <a:buChar char="•"/>
            </a:pPr>
            <a:r>
              <a:rPr lang="en-US" dirty="0"/>
              <a:t>NOTE: Do not expect it to perform as well as your laptop</a:t>
            </a:r>
          </a:p>
          <a:p>
            <a:pPr marL="342900" indent="-342900">
              <a:buFont typeface="Arial" panose="020B0604020202020204" pitchFamily="34" charset="0"/>
              <a:buChar char="•"/>
            </a:pPr>
            <a:r>
              <a:rPr lang="en-US" dirty="0" smtClean="0"/>
              <a:t>Support </a:t>
            </a:r>
            <a:r>
              <a:rPr lang="en-US" dirty="0"/>
              <a:t>for a vast array of peripherals (thanks to the Linux kernel)</a:t>
            </a:r>
          </a:p>
          <a:p>
            <a:pPr marL="800100" lvl="1" indent="-342900">
              <a:buFont typeface="Arial" panose="020B0604020202020204" pitchFamily="34" charset="0"/>
              <a:buChar char="•"/>
            </a:pPr>
            <a:r>
              <a:rPr lang="en-US" dirty="0"/>
              <a:t>USB devices, networking, displays, cameras, audio etc</a:t>
            </a:r>
            <a:r>
              <a:rPr lang="en-US" dirty="0"/>
              <a:t>.</a:t>
            </a:r>
            <a:endParaRPr lang="en-US" dirty="0"/>
          </a:p>
          <a:p>
            <a:pPr marL="342900" indent="-342900">
              <a:buFont typeface="Arial" panose="020B0604020202020204" pitchFamily="34" charset="0"/>
              <a:buChar char="•"/>
            </a:pPr>
            <a:endParaRPr lang="en-US" sz="2000" b="1" dirty="0"/>
          </a:p>
        </p:txBody>
      </p:sp>
    </p:spTree>
    <p:extLst>
      <p:ext uri="{BB962C8B-B14F-4D97-AF65-F5344CB8AC3E}">
        <p14:creationId xmlns:p14="http://schemas.microsoft.com/office/powerpoint/2010/main" val="16801536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latin typeface="+mn-lt"/>
              </a:rPr>
              <a:t>Time Windows</a:t>
            </a:r>
          </a:p>
        </p:txBody>
      </p:sp>
      <p:sp>
        <p:nvSpPr>
          <p:cNvPr id="29" name="Rectangle 28">
            <a:extLst>
              <a:ext uri="{FF2B5EF4-FFF2-40B4-BE49-F238E27FC236}">
                <a16:creationId xmlns:a16="http://schemas.microsoft.com/office/drawing/2014/main" id="{DCAEA20B-8461-4CC9-A97A-0B315C6F4F0E}"/>
              </a:ext>
            </a:extLst>
          </p:cNvPr>
          <p:cNvSpPr/>
          <p:nvPr/>
        </p:nvSpPr>
        <p:spPr>
          <a:xfrm>
            <a:off x="1714646" y="5200462"/>
            <a:ext cx="5714708" cy="903571"/>
          </a:xfrm>
          <a:prstGeom prst="rect">
            <a:avLst/>
          </a:prstGeom>
        </p:spPr>
        <p:txBody>
          <a:bodyPr wrap="square" lIns="67236" tIns="33618" rIns="67236" bIns="33618">
            <a:spAutoFit/>
          </a:bodyPr>
          <a:lstStyle/>
          <a:p>
            <a:r>
              <a:rPr lang="en-US" sz="1800" dirty="0">
                <a:solidFill>
                  <a:srgbClr val="7030A0"/>
                </a:solidFill>
                <a:latin typeface="Consolas"/>
              </a:rPr>
              <a:t>SELECT</a:t>
            </a:r>
            <a:r>
              <a:rPr lang="en-US" sz="1800" dirty="0">
                <a:solidFill>
                  <a:schemeClr val="tx2">
                    <a:lumMod val="75000"/>
                  </a:schemeClr>
                </a:solidFill>
                <a:latin typeface="Consolas"/>
              </a:rPr>
              <a:t> </a:t>
            </a:r>
            <a:r>
              <a:rPr lang="en-US" sz="1800" dirty="0" err="1">
                <a:latin typeface="Consolas"/>
              </a:rPr>
              <a:t>TollId</a:t>
            </a:r>
            <a:r>
              <a:rPr lang="en-US" sz="1800" dirty="0">
                <a:latin typeface="Consolas"/>
              </a:rPr>
              <a:t>, </a:t>
            </a:r>
            <a:r>
              <a:rPr lang="en-US" sz="1800" dirty="0">
                <a:solidFill>
                  <a:srgbClr val="7030A0"/>
                </a:solidFill>
                <a:latin typeface="Consolas"/>
              </a:rPr>
              <a:t>COUNT</a:t>
            </a:r>
            <a:r>
              <a:rPr lang="en-US" sz="1800" dirty="0">
                <a:latin typeface="Consolas"/>
              </a:rPr>
              <a:t>(*) </a:t>
            </a:r>
            <a:r>
              <a:rPr lang="en-US" sz="1800" dirty="0">
                <a:solidFill>
                  <a:srgbClr val="7030A0"/>
                </a:solidFill>
                <a:latin typeface="Consolas"/>
              </a:rPr>
              <a:t>FROM</a:t>
            </a:r>
            <a:r>
              <a:rPr lang="en-US" sz="1800" dirty="0">
                <a:solidFill>
                  <a:schemeClr val="tx2">
                    <a:lumMod val="75000"/>
                  </a:schemeClr>
                </a:solidFill>
                <a:latin typeface="Consolas"/>
              </a:rPr>
              <a:t> </a:t>
            </a:r>
            <a:r>
              <a:rPr lang="en-US" sz="1800" dirty="0" err="1">
                <a:latin typeface="Consolas"/>
              </a:rPr>
              <a:t>EntryStream</a:t>
            </a:r>
            <a:r>
              <a:rPr lang="en-US" sz="1800" dirty="0">
                <a:latin typeface="Consolas"/>
              </a:rPr>
              <a:t> </a:t>
            </a:r>
          </a:p>
          <a:p>
            <a:r>
              <a:rPr lang="en-US" sz="1800" dirty="0">
                <a:solidFill>
                  <a:srgbClr val="7030A0"/>
                </a:solidFill>
                <a:latin typeface="Consolas"/>
              </a:rPr>
              <a:t>TIMESTAMP BY </a:t>
            </a:r>
            <a:r>
              <a:rPr lang="en-US" sz="1800" dirty="0" err="1">
                <a:latin typeface="Consolas"/>
              </a:rPr>
              <a:t>EntryTime</a:t>
            </a:r>
            <a:endParaRPr lang="en-US" sz="1800" dirty="0">
              <a:latin typeface="Consolas"/>
            </a:endParaRPr>
          </a:p>
          <a:p>
            <a:pPr>
              <a:lnSpc>
                <a:spcPct val="107000"/>
              </a:lnSpc>
              <a:spcAft>
                <a:spcPts val="441"/>
              </a:spcAft>
            </a:pPr>
            <a:r>
              <a:rPr lang="en-US" sz="1800" dirty="0">
                <a:solidFill>
                  <a:srgbClr val="7030A0"/>
                </a:solidFill>
                <a:latin typeface="Consolas"/>
              </a:rPr>
              <a:t>GROUP BY</a:t>
            </a:r>
            <a:r>
              <a:rPr lang="en-US" sz="1800" dirty="0">
                <a:solidFill>
                  <a:schemeClr val="tx2">
                    <a:lumMod val="75000"/>
                  </a:schemeClr>
                </a:solidFill>
                <a:latin typeface="Consolas"/>
              </a:rPr>
              <a:t> </a:t>
            </a:r>
            <a:r>
              <a:rPr lang="en-US" sz="1800" dirty="0" err="1">
                <a:latin typeface="Consolas"/>
              </a:rPr>
              <a:t>TollId</a:t>
            </a:r>
            <a:r>
              <a:rPr lang="en-US" sz="1800" dirty="0">
                <a:latin typeface="Consolas"/>
              </a:rPr>
              <a:t>,</a:t>
            </a:r>
            <a:r>
              <a:rPr lang="en-US" sz="1800" dirty="0">
                <a:solidFill>
                  <a:schemeClr val="tx2">
                    <a:lumMod val="75000"/>
                  </a:schemeClr>
                </a:solidFill>
                <a:latin typeface="Consolas"/>
              </a:rPr>
              <a:t> </a:t>
            </a:r>
            <a:r>
              <a:rPr lang="en-US" sz="1800" dirty="0" err="1">
                <a:solidFill>
                  <a:srgbClr val="7030A0"/>
                </a:solidFill>
                <a:latin typeface="Consolas"/>
              </a:rPr>
              <a:t>TumblingWindow</a:t>
            </a:r>
            <a:r>
              <a:rPr lang="en-US" sz="1800" dirty="0">
                <a:latin typeface="Consolas"/>
              </a:rPr>
              <a:t>(second,10)</a:t>
            </a:r>
          </a:p>
        </p:txBody>
      </p:sp>
      <p:sp>
        <p:nvSpPr>
          <p:cNvPr id="30" name="Rectangle 29">
            <a:extLst>
              <a:ext uri="{FF2B5EF4-FFF2-40B4-BE49-F238E27FC236}">
                <a16:creationId xmlns:a16="http://schemas.microsoft.com/office/drawing/2014/main" id="{E4FE0644-731E-4BE9-BE26-E96B1CF7FE74}"/>
              </a:ext>
            </a:extLst>
          </p:cNvPr>
          <p:cNvSpPr/>
          <p:nvPr/>
        </p:nvSpPr>
        <p:spPr>
          <a:xfrm>
            <a:off x="1237429" y="4633500"/>
            <a:ext cx="6406733" cy="344892"/>
          </a:xfrm>
          <a:prstGeom prst="rect">
            <a:avLst/>
          </a:prstGeom>
        </p:spPr>
        <p:txBody>
          <a:bodyPr wrap="none" lIns="67236" tIns="33618" rIns="67236" bIns="33618">
            <a:spAutoFit/>
          </a:bodyPr>
          <a:lstStyle/>
          <a:p>
            <a:r>
              <a:rPr lang="en-US" sz="1800" dirty="0">
                <a:ea typeface="Times New Roman" panose="02020603050405020304" pitchFamily="18" charset="0"/>
                <a:cs typeface="Times New Roman" panose="02020603050405020304" pitchFamily="18" charset="0"/>
              </a:rPr>
              <a:t>How many vehicles entered each toll both every 10 seconds?</a:t>
            </a:r>
            <a:endParaRPr lang="en-US" sz="1800" dirty="0"/>
          </a:p>
        </p:txBody>
      </p:sp>
      <p:grpSp>
        <p:nvGrpSpPr>
          <p:cNvPr id="31" name="Group 30">
            <a:extLst>
              <a:ext uri="{FF2B5EF4-FFF2-40B4-BE49-F238E27FC236}">
                <a16:creationId xmlns:a16="http://schemas.microsoft.com/office/drawing/2014/main" id="{817ED536-AF32-4FEC-8ADF-98BBC8B53D6A}"/>
              </a:ext>
            </a:extLst>
          </p:cNvPr>
          <p:cNvGrpSpPr/>
          <p:nvPr/>
        </p:nvGrpSpPr>
        <p:grpSpPr>
          <a:xfrm>
            <a:off x="1524000" y="1550816"/>
            <a:ext cx="6276972" cy="2751068"/>
            <a:chOff x="302422" y="1412770"/>
            <a:chExt cx="6808790" cy="3252944"/>
          </a:xfrm>
        </p:grpSpPr>
        <p:sp>
          <p:nvSpPr>
            <p:cNvPr id="32" name="Rounded Rectangle 8">
              <a:extLst>
                <a:ext uri="{FF2B5EF4-FFF2-40B4-BE49-F238E27FC236}">
                  <a16:creationId xmlns:a16="http://schemas.microsoft.com/office/drawing/2014/main" id="{9AE549A1-7730-4DC4-9F14-43FC7BBBACAF}"/>
                </a:ext>
              </a:extLst>
            </p:cNvPr>
            <p:cNvSpPr/>
            <p:nvPr/>
          </p:nvSpPr>
          <p:spPr bwMode="auto">
            <a:xfrm>
              <a:off x="362738" y="3474950"/>
              <a:ext cx="1947944"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00"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33" name="Rectangle 32">
              <a:extLst>
                <a:ext uri="{FF2B5EF4-FFF2-40B4-BE49-F238E27FC236}">
                  <a16:creationId xmlns:a16="http://schemas.microsoft.com/office/drawing/2014/main" id="{C2AC2484-9653-4404-84B0-BC2037682042}"/>
                </a:ext>
              </a:extLst>
            </p:cNvPr>
            <p:cNvSpPr/>
            <p:nvPr/>
          </p:nvSpPr>
          <p:spPr bwMode="auto">
            <a:xfrm>
              <a:off x="501539"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1</a:t>
              </a:r>
            </a:p>
          </p:txBody>
        </p:sp>
        <p:sp>
          <p:nvSpPr>
            <p:cNvPr id="34" name="Rectangle 33">
              <a:extLst>
                <a:ext uri="{FF2B5EF4-FFF2-40B4-BE49-F238E27FC236}">
                  <a16:creationId xmlns:a16="http://schemas.microsoft.com/office/drawing/2014/main" id="{6B55FFFF-FABB-4158-8706-050EE17198D3}"/>
                </a:ext>
              </a:extLst>
            </p:cNvPr>
            <p:cNvSpPr/>
            <p:nvPr/>
          </p:nvSpPr>
          <p:spPr bwMode="auto">
            <a:xfrm>
              <a:off x="830109"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5</a:t>
              </a:r>
            </a:p>
          </p:txBody>
        </p:sp>
        <p:sp>
          <p:nvSpPr>
            <p:cNvPr id="35" name="Rectangle 34">
              <a:extLst>
                <a:ext uri="{FF2B5EF4-FFF2-40B4-BE49-F238E27FC236}">
                  <a16:creationId xmlns:a16="http://schemas.microsoft.com/office/drawing/2014/main" id="{401B21F5-5D75-4255-AD88-0E24B1572EE4}"/>
                </a:ext>
              </a:extLst>
            </p:cNvPr>
            <p:cNvSpPr/>
            <p:nvPr/>
          </p:nvSpPr>
          <p:spPr bwMode="auto">
            <a:xfrm>
              <a:off x="1477256"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4</a:t>
              </a:r>
            </a:p>
          </p:txBody>
        </p:sp>
        <p:sp>
          <p:nvSpPr>
            <p:cNvPr id="36" name="Rectangle 35">
              <a:extLst>
                <a:ext uri="{FF2B5EF4-FFF2-40B4-BE49-F238E27FC236}">
                  <a16:creationId xmlns:a16="http://schemas.microsoft.com/office/drawing/2014/main" id="{D35EA4B6-717A-45F1-9FFD-ACA78D2138A7}"/>
                </a:ext>
              </a:extLst>
            </p:cNvPr>
            <p:cNvSpPr/>
            <p:nvPr/>
          </p:nvSpPr>
          <p:spPr bwMode="auto">
            <a:xfrm>
              <a:off x="1997587"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2</a:t>
              </a:r>
            </a:p>
          </p:txBody>
        </p:sp>
        <p:sp>
          <p:nvSpPr>
            <p:cNvPr id="37" name="Rectangle 36">
              <a:extLst>
                <a:ext uri="{FF2B5EF4-FFF2-40B4-BE49-F238E27FC236}">
                  <a16:creationId xmlns:a16="http://schemas.microsoft.com/office/drawing/2014/main" id="{E8372F34-A5F9-4ED3-8329-B72F82A9C832}"/>
                </a:ext>
              </a:extLst>
            </p:cNvPr>
            <p:cNvSpPr/>
            <p:nvPr/>
          </p:nvSpPr>
          <p:spPr bwMode="auto">
            <a:xfrm>
              <a:off x="1726508"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38" name="Rectangle 37">
              <a:extLst>
                <a:ext uri="{FF2B5EF4-FFF2-40B4-BE49-F238E27FC236}">
                  <a16:creationId xmlns:a16="http://schemas.microsoft.com/office/drawing/2014/main" id="{CE9842E6-2D21-42D8-82C5-D0E79A5AF14C}"/>
                </a:ext>
              </a:extLst>
            </p:cNvPr>
            <p:cNvSpPr/>
            <p:nvPr/>
          </p:nvSpPr>
          <p:spPr bwMode="auto">
            <a:xfrm>
              <a:off x="3481660"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8</a:t>
              </a:r>
            </a:p>
          </p:txBody>
        </p:sp>
        <p:sp>
          <p:nvSpPr>
            <p:cNvPr id="39" name="Rectangle 38">
              <a:extLst>
                <a:ext uri="{FF2B5EF4-FFF2-40B4-BE49-F238E27FC236}">
                  <a16:creationId xmlns:a16="http://schemas.microsoft.com/office/drawing/2014/main" id="{51CD9D48-EBEB-4E7D-84AE-142DFE650B14}"/>
                </a:ext>
              </a:extLst>
            </p:cNvPr>
            <p:cNvSpPr/>
            <p:nvPr/>
          </p:nvSpPr>
          <p:spPr bwMode="auto">
            <a:xfrm>
              <a:off x="3746087" y="24927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40" name="Rectangle 39">
              <a:extLst>
                <a:ext uri="{FF2B5EF4-FFF2-40B4-BE49-F238E27FC236}">
                  <a16:creationId xmlns:a16="http://schemas.microsoft.com/office/drawing/2014/main" id="{4342D454-5294-43CC-94B6-4587A9725233}"/>
                </a:ext>
              </a:extLst>
            </p:cNvPr>
            <p:cNvSpPr/>
            <p:nvPr/>
          </p:nvSpPr>
          <p:spPr bwMode="auto">
            <a:xfrm>
              <a:off x="4484963" y="24914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5</a:t>
              </a:r>
            </a:p>
          </p:txBody>
        </p:sp>
        <p:cxnSp>
          <p:nvCxnSpPr>
            <p:cNvPr id="41" name="Straight Arrow Connector 40">
              <a:extLst>
                <a:ext uri="{FF2B5EF4-FFF2-40B4-BE49-F238E27FC236}">
                  <a16:creationId xmlns:a16="http://schemas.microsoft.com/office/drawing/2014/main" id="{F5D2FE00-815A-403E-855D-A410FECBC224}"/>
                </a:ext>
              </a:extLst>
            </p:cNvPr>
            <p:cNvCxnSpPr>
              <a:stCxn id="75" idx="6"/>
            </p:cNvCxnSpPr>
            <p:nvPr/>
          </p:nvCxnSpPr>
          <p:spPr>
            <a:xfrm flipV="1">
              <a:off x="423056" y="3112188"/>
              <a:ext cx="5961949" cy="14096"/>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42" name="TextBox 18">
              <a:extLst>
                <a:ext uri="{FF2B5EF4-FFF2-40B4-BE49-F238E27FC236}">
                  <a16:creationId xmlns:a16="http://schemas.microsoft.com/office/drawing/2014/main" id="{8DF245DC-7842-4F54-9BCF-0DF5F460167A}"/>
                </a:ext>
              </a:extLst>
            </p:cNvPr>
            <p:cNvSpPr txBox="1"/>
            <p:nvPr/>
          </p:nvSpPr>
          <p:spPr>
            <a:xfrm>
              <a:off x="324057" y="2798180"/>
              <a:ext cx="71855"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0</a:t>
              </a:r>
            </a:p>
          </p:txBody>
        </p:sp>
        <p:sp>
          <p:nvSpPr>
            <p:cNvPr id="43" name="TextBox 19">
              <a:extLst>
                <a:ext uri="{FF2B5EF4-FFF2-40B4-BE49-F238E27FC236}">
                  <a16:creationId xmlns:a16="http://schemas.microsoft.com/office/drawing/2014/main" id="{8E1291C2-7B52-4255-9088-7846571D0D3C}"/>
                </a:ext>
              </a:extLst>
            </p:cNvPr>
            <p:cNvSpPr txBox="1"/>
            <p:nvPr/>
          </p:nvSpPr>
          <p:spPr>
            <a:xfrm>
              <a:off x="1251131" y="2798180"/>
              <a:ext cx="71855"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5</a:t>
              </a:r>
            </a:p>
          </p:txBody>
        </p:sp>
        <p:sp>
          <p:nvSpPr>
            <p:cNvPr id="44" name="TextBox 20">
              <a:extLst>
                <a:ext uri="{FF2B5EF4-FFF2-40B4-BE49-F238E27FC236}">
                  <a16:creationId xmlns:a16="http://schemas.microsoft.com/office/drawing/2014/main" id="{6D3B2B50-A59A-4688-9CB5-6A5F5C7D7234}"/>
                </a:ext>
              </a:extLst>
            </p:cNvPr>
            <p:cNvSpPr txBox="1"/>
            <p:nvPr/>
          </p:nvSpPr>
          <p:spPr>
            <a:xfrm>
              <a:off x="4150873" y="2798180"/>
              <a:ext cx="143708"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20</a:t>
              </a:r>
            </a:p>
          </p:txBody>
        </p:sp>
        <p:sp>
          <p:nvSpPr>
            <p:cNvPr id="45" name="TextBox 21">
              <a:extLst>
                <a:ext uri="{FF2B5EF4-FFF2-40B4-BE49-F238E27FC236}">
                  <a16:creationId xmlns:a16="http://schemas.microsoft.com/office/drawing/2014/main" id="{E7ABA7FC-044A-4064-ADCA-51B9C6A30E37}"/>
                </a:ext>
              </a:extLst>
            </p:cNvPr>
            <p:cNvSpPr txBox="1"/>
            <p:nvPr/>
          </p:nvSpPr>
          <p:spPr>
            <a:xfrm>
              <a:off x="2224800" y="2798180"/>
              <a:ext cx="143708"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10</a:t>
              </a:r>
            </a:p>
          </p:txBody>
        </p:sp>
        <p:sp>
          <p:nvSpPr>
            <p:cNvPr id="46" name="TextBox 22">
              <a:extLst>
                <a:ext uri="{FF2B5EF4-FFF2-40B4-BE49-F238E27FC236}">
                  <a16:creationId xmlns:a16="http://schemas.microsoft.com/office/drawing/2014/main" id="{0A0900B5-4AA8-4491-A643-7B0DDE2BEDD9}"/>
                </a:ext>
              </a:extLst>
            </p:cNvPr>
            <p:cNvSpPr txBox="1"/>
            <p:nvPr/>
          </p:nvSpPr>
          <p:spPr>
            <a:xfrm>
              <a:off x="3187836" y="2798180"/>
              <a:ext cx="143708"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15</a:t>
              </a:r>
            </a:p>
          </p:txBody>
        </p:sp>
        <p:sp>
          <p:nvSpPr>
            <p:cNvPr id="47" name="TextBox 23">
              <a:extLst>
                <a:ext uri="{FF2B5EF4-FFF2-40B4-BE49-F238E27FC236}">
                  <a16:creationId xmlns:a16="http://schemas.microsoft.com/office/drawing/2014/main" id="{2AAD221D-F4D8-4572-9ECE-6B1C015DE748}"/>
                </a:ext>
              </a:extLst>
            </p:cNvPr>
            <p:cNvSpPr txBox="1"/>
            <p:nvPr/>
          </p:nvSpPr>
          <p:spPr>
            <a:xfrm>
              <a:off x="6237489" y="3169678"/>
              <a:ext cx="873723"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Time</a:t>
              </a:r>
              <a:r>
                <a:rPr kumimoji="0" lang="en-US" sz="1100" b="0" i="0" u="none" strike="noStrike" kern="0" cap="none" spc="-71" normalizeH="0" noProof="0" dirty="0">
                  <a:ln>
                    <a:noFill/>
                  </a:ln>
                  <a:solidFill>
                    <a:schemeClr val="tx1"/>
                  </a:solidFill>
                  <a:effectLst/>
                  <a:uLnTx/>
                  <a:uFillTx/>
                </a:rPr>
                <a:t> </a:t>
              </a:r>
              <a:r>
                <a:rPr kumimoji="0" lang="en-US" sz="1100" b="0" i="0" u="none" strike="noStrike" kern="0" cap="none" spc="-71" normalizeH="0" baseline="0" noProof="0" dirty="0">
                  <a:ln>
                    <a:noFill/>
                  </a:ln>
                  <a:solidFill>
                    <a:schemeClr val="tx1"/>
                  </a:solidFill>
                  <a:effectLst/>
                  <a:uLnTx/>
                  <a:uFillTx/>
                </a:rPr>
                <a:t>(seconds)</a:t>
              </a:r>
            </a:p>
          </p:txBody>
        </p:sp>
        <p:cxnSp>
          <p:nvCxnSpPr>
            <p:cNvPr id="48" name="Straight Connector 47">
              <a:extLst>
                <a:ext uri="{FF2B5EF4-FFF2-40B4-BE49-F238E27FC236}">
                  <a16:creationId xmlns:a16="http://schemas.microsoft.com/office/drawing/2014/main" id="{6114C47D-C7CE-45E6-A65E-B241AD68E80D}"/>
                </a:ext>
              </a:extLst>
            </p:cNvPr>
            <p:cNvCxnSpPr/>
            <p:nvPr/>
          </p:nvCxnSpPr>
          <p:spPr>
            <a:xfrm>
              <a:off x="362739" y="3121764"/>
              <a:ext cx="0" cy="353187"/>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49" name="Straight Connector 48">
              <a:extLst>
                <a:ext uri="{FF2B5EF4-FFF2-40B4-BE49-F238E27FC236}">
                  <a16:creationId xmlns:a16="http://schemas.microsoft.com/office/drawing/2014/main" id="{3EABE62F-97BD-422B-AD4E-97E4F09DD834}"/>
                </a:ext>
              </a:extLst>
            </p:cNvPr>
            <p:cNvCxnSpPr/>
            <p:nvPr/>
          </p:nvCxnSpPr>
          <p:spPr>
            <a:xfrm flipH="1">
              <a:off x="4225882" y="3112187"/>
              <a:ext cx="4710" cy="770778"/>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50" name="Rectangle 49">
              <a:extLst>
                <a:ext uri="{FF2B5EF4-FFF2-40B4-BE49-F238E27FC236}">
                  <a16:creationId xmlns:a16="http://schemas.microsoft.com/office/drawing/2014/main" id="{F19BC954-4808-4786-915A-7ADC898ADD87}"/>
                </a:ext>
              </a:extLst>
            </p:cNvPr>
            <p:cNvSpPr/>
            <p:nvPr/>
          </p:nvSpPr>
          <p:spPr bwMode="auto">
            <a:xfrm>
              <a:off x="671537" y="3589530"/>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1</a:t>
              </a:r>
            </a:p>
          </p:txBody>
        </p:sp>
        <p:sp>
          <p:nvSpPr>
            <p:cNvPr id="51" name="Rectangle 50">
              <a:extLst>
                <a:ext uri="{FF2B5EF4-FFF2-40B4-BE49-F238E27FC236}">
                  <a16:creationId xmlns:a16="http://schemas.microsoft.com/office/drawing/2014/main" id="{661023B6-6479-426F-B9FB-FF3985A758CE}"/>
                </a:ext>
              </a:extLst>
            </p:cNvPr>
            <p:cNvSpPr/>
            <p:nvPr/>
          </p:nvSpPr>
          <p:spPr bwMode="auto">
            <a:xfrm>
              <a:off x="970962" y="3589530"/>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5</a:t>
              </a:r>
            </a:p>
          </p:txBody>
        </p:sp>
        <p:sp>
          <p:nvSpPr>
            <p:cNvPr id="52" name="Rectangle 51">
              <a:extLst>
                <a:ext uri="{FF2B5EF4-FFF2-40B4-BE49-F238E27FC236}">
                  <a16:creationId xmlns:a16="http://schemas.microsoft.com/office/drawing/2014/main" id="{9C49158A-C235-47E2-9000-D1F657A3F702}"/>
                </a:ext>
              </a:extLst>
            </p:cNvPr>
            <p:cNvSpPr/>
            <p:nvPr/>
          </p:nvSpPr>
          <p:spPr bwMode="auto">
            <a:xfrm>
              <a:off x="1258669" y="3589530"/>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4</a:t>
              </a:r>
            </a:p>
          </p:txBody>
        </p:sp>
        <p:sp>
          <p:nvSpPr>
            <p:cNvPr id="53" name="Rectangle 52">
              <a:extLst>
                <a:ext uri="{FF2B5EF4-FFF2-40B4-BE49-F238E27FC236}">
                  <a16:creationId xmlns:a16="http://schemas.microsoft.com/office/drawing/2014/main" id="{204062CD-B957-4332-947C-790930B1857A}"/>
                </a:ext>
              </a:extLst>
            </p:cNvPr>
            <p:cNvSpPr/>
            <p:nvPr/>
          </p:nvSpPr>
          <p:spPr bwMode="auto">
            <a:xfrm>
              <a:off x="1847003" y="3589530"/>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2</a:t>
              </a:r>
            </a:p>
          </p:txBody>
        </p:sp>
        <p:sp>
          <p:nvSpPr>
            <p:cNvPr id="54" name="Rectangle 53">
              <a:extLst>
                <a:ext uri="{FF2B5EF4-FFF2-40B4-BE49-F238E27FC236}">
                  <a16:creationId xmlns:a16="http://schemas.microsoft.com/office/drawing/2014/main" id="{AC54C916-4C49-4D29-8274-0E35BFA7EF3D}"/>
                </a:ext>
              </a:extLst>
            </p:cNvPr>
            <p:cNvSpPr/>
            <p:nvPr/>
          </p:nvSpPr>
          <p:spPr bwMode="auto">
            <a:xfrm>
              <a:off x="1546780" y="3589530"/>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55" name="Rounded Rectangle 31">
              <a:extLst>
                <a:ext uri="{FF2B5EF4-FFF2-40B4-BE49-F238E27FC236}">
                  <a16:creationId xmlns:a16="http://schemas.microsoft.com/office/drawing/2014/main" id="{F888DD50-CDCF-477E-834F-FBC3FF1C6D15}"/>
                </a:ext>
              </a:extLst>
            </p:cNvPr>
            <p:cNvSpPr/>
            <p:nvPr/>
          </p:nvSpPr>
          <p:spPr bwMode="auto">
            <a:xfrm>
              <a:off x="2286360" y="3863018"/>
              <a:ext cx="1922222"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00"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56" name="Rectangle 55">
              <a:extLst>
                <a:ext uri="{FF2B5EF4-FFF2-40B4-BE49-F238E27FC236}">
                  <a16:creationId xmlns:a16="http://schemas.microsoft.com/office/drawing/2014/main" id="{3A2A1CC3-BE62-457F-AB17-96A62B44227B}"/>
                </a:ext>
              </a:extLst>
            </p:cNvPr>
            <p:cNvSpPr/>
            <p:nvPr/>
          </p:nvSpPr>
          <p:spPr bwMode="auto">
            <a:xfrm>
              <a:off x="2972664" y="397759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8</a:t>
              </a:r>
            </a:p>
          </p:txBody>
        </p:sp>
        <p:sp>
          <p:nvSpPr>
            <p:cNvPr id="57" name="Rectangle 56">
              <a:extLst>
                <a:ext uri="{FF2B5EF4-FFF2-40B4-BE49-F238E27FC236}">
                  <a16:creationId xmlns:a16="http://schemas.microsoft.com/office/drawing/2014/main" id="{92098CED-B840-41F2-8EB9-FE4EB640BED3}"/>
                </a:ext>
              </a:extLst>
            </p:cNvPr>
            <p:cNvSpPr/>
            <p:nvPr/>
          </p:nvSpPr>
          <p:spPr bwMode="auto">
            <a:xfrm>
              <a:off x="3285665" y="397759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58" name="TextBox 34">
              <a:extLst>
                <a:ext uri="{FF2B5EF4-FFF2-40B4-BE49-F238E27FC236}">
                  <a16:creationId xmlns:a16="http://schemas.microsoft.com/office/drawing/2014/main" id="{B83ADACF-BA5D-4429-B3C3-F8942EA3250C}"/>
                </a:ext>
              </a:extLst>
            </p:cNvPr>
            <p:cNvSpPr txBox="1"/>
            <p:nvPr/>
          </p:nvSpPr>
          <p:spPr>
            <a:xfrm>
              <a:off x="5054332" y="2798180"/>
              <a:ext cx="143708"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25</a:t>
              </a:r>
            </a:p>
          </p:txBody>
        </p:sp>
        <p:sp>
          <p:nvSpPr>
            <p:cNvPr id="59" name="TextBox 35">
              <a:extLst>
                <a:ext uri="{FF2B5EF4-FFF2-40B4-BE49-F238E27FC236}">
                  <a16:creationId xmlns:a16="http://schemas.microsoft.com/office/drawing/2014/main" id="{4BAAB968-2F23-4461-887F-CE8AB0FE679C}"/>
                </a:ext>
              </a:extLst>
            </p:cNvPr>
            <p:cNvSpPr txBox="1"/>
            <p:nvPr/>
          </p:nvSpPr>
          <p:spPr>
            <a:xfrm>
              <a:off x="302422" y="1412770"/>
              <a:ext cx="5634083" cy="37668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70" normalizeH="0" baseline="0" noProof="0" dirty="0">
                  <a:ln>
                    <a:noFill/>
                  </a:ln>
                  <a:solidFill>
                    <a:schemeClr val="tx1"/>
                  </a:solidFill>
                  <a:effectLst/>
                  <a:uLnTx/>
                  <a:uFillTx/>
                  <a:latin typeface="Segoe UI"/>
                </a:rPr>
                <a:t>A 10-second tumbling </a:t>
              </a:r>
              <a:r>
                <a:rPr lang="en-US" sz="1400" kern="0" dirty="0">
                  <a:solidFill>
                    <a:schemeClr val="tx1"/>
                  </a:solidFill>
                </a:rPr>
                <a:t>w</a:t>
              </a:r>
              <a:r>
                <a:rPr kumimoji="0" lang="en-US" sz="1400" b="0" i="0" u="none" strike="noStrike" kern="0" cap="none" spc="-70" normalizeH="0" baseline="0" noProof="0" dirty="0" err="1">
                  <a:ln>
                    <a:noFill/>
                  </a:ln>
                  <a:solidFill>
                    <a:schemeClr val="tx1"/>
                  </a:solidFill>
                  <a:effectLst/>
                  <a:uLnTx/>
                  <a:uFillTx/>
                  <a:latin typeface="Segoe UI"/>
                </a:rPr>
                <a:t>indow</a:t>
              </a:r>
              <a:endParaRPr kumimoji="0" lang="en-US" sz="1400" b="0" i="0" u="none" strike="noStrike" kern="0" cap="none" spc="-70" normalizeH="0" baseline="0" noProof="0" dirty="0">
                <a:ln>
                  <a:noFill/>
                </a:ln>
                <a:solidFill>
                  <a:schemeClr val="tx1"/>
                </a:solidFill>
                <a:effectLst/>
                <a:uLnTx/>
                <a:uFillTx/>
                <a:latin typeface="Segoe UI"/>
              </a:endParaRPr>
            </a:p>
          </p:txBody>
        </p:sp>
        <p:sp>
          <p:nvSpPr>
            <p:cNvPr id="60" name="TextBox 36">
              <a:extLst>
                <a:ext uri="{FF2B5EF4-FFF2-40B4-BE49-F238E27FC236}">
                  <a16:creationId xmlns:a16="http://schemas.microsoft.com/office/drawing/2014/main" id="{DD605B27-9D3E-41F1-AB50-8A50F816AC86}"/>
                </a:ext>
              </a:extLst>
            </p:cNvPr>
            <p:cNvSpPr txBox="1"/>
            <p:nvPr/>
          </p:nvSpPr>
          <p:spPr>
            <a:xfrm>
              <a:off x="5977221" y="2798180"/>
              <a:ext cx="143708" cy="200158"/>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71" normalizeH="0" baseline="0" noProof="0" dirty="0">
                  <a:ln>
                    <a:noFill/>
                  </a:ln>
                  <a:solidFill>
                    <a:schemeClr val="tx1"/>
                  </a:solidFill>
                  <a:effectLst/>
                  <a:uLnTx/>
                  <a:uFillTx/>
                </a:rPr>
                <a:t>30</a:t>
              </a:r>
            </a:p>
          </p:txBody>
        </p:sp>
        <p:cxnSp>
          <p:nvCxnSpPr>
            <p:cNvPr id="61" name="Straight Connector 60">
              <a:extLst>
                <a:ext uri="{FF2B5EF4-FFF2-40B4-BE49-F238E27FC236}">
                  <a16:creationId xmlns:a16="http://schemas.microsoft.com/office/drawing/2014/main" id="{92F3D0CD-E587-40F9-848F-427178E2DF5B}"/>
                </a:ext>
              </a:extLst>
            </p:cNvPr>
            <p:cNvCxnSpPr/>
            <p:nvPr/>
          </p:nvCxnSpPr>
          <p:spPr>
            <a:xfrm flipH="1">
              <a:off x="6054066" y="3112187"/>
              <a:ext cx="1039" cy="1106655"/>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62" name="Rectangle 61">
              <a:extLst>
                <a:ext uri="{FF2B5EF4-FFF2-40B4-BE49-F238E27FC236}">
                  <a16:creationId xmlns:a16="http://schemas.microsoft.com/office/drawing/2014/main" id="{3C58F5B8-A1D3-4FCE-976E-F40EC5CEA24C}"/>
                </a:ext>
              </a:extLst>
            </p:cNvPr>
            <p:cNvSpPr/>
            <p:nvPr/>
          </p:nvSpPr>
          <p:spPr bwMode="auto">
            <a:xfrm>
              <a:off x="4745918" y="24914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3</a:t>
              </a:r>
            </a:p>
          </p:txBody>
        </p:sp>
        <p:sp>
          <p:nvSpPr>
            <p:cNvPr id="63" name="Rectangle 62">
              <a:extLst>
                <a:ext uri="{FF2B5EF4-FFF2-40B4-BE49-F238E27FC236}">
                  <a16:creationId xmlns:a16="http://schemas.microsoft.com/office/drawing/2014/main" id="{2D5350FE-0495-42EA-A353-CD53EED16F13}"/>
                </a:ext>
              </a:extLst>
            </p:cNvPr>
            <p:cNvSpPr/>
            <p:nvPr/>
          </p:nvSpPr>
          <p:spPr bwMode="auto">
            <a:xfrm>
              <a:off x="5215974" y="24914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64" name="Rectangle 63">
              <a:extLst>
                <a:ext uri="{FF2B5EF4-FFF2-40B4-BE49-F238E27FC236}">
                  <a16:creationId xmlns:a16="http://schemas.microsoft.com/office/drawing/2014/main" id="{38D2FBF1-0EFB-4FFD-AD4B-4C958099C74E}"/>
                </a:ext>
              </a:extLst>
            </p:cNvPr>
            <p:cNvSpPr/>
            <p:nvPr/>
          </p:nvSpPr>
          <p:spPr bwMode="auto">
            <a:xfrm>
              <a:off x="5483906" y="24914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1</a:t>
              </a:r>
            </a:p>
          </p:txBody>
        </p:sp>
        <p:sp>
          <p:nvSpPr>
            <p:cNvPr id="65" name="Rounded Rectangle 41">
              <a:extLst>
                <a:ext uri="{FF2B5EF4-FFF2-40B4-BE49-F238E27FC236}">
                  <a16:creationId xmlns:a16="http://schemas.microsoft.com/office/drawing/2014/main" id="{587F0B28-426E-4B48-9EA1-A537373F74C8}"/>
                </a:ext>
              </a:extLst>
            </p:cNvPr>
            <p:cNvSpPr/>
            <p:nvPr/>
          </p:nvSpPr>
          <p:spPr bwMode="auto">
            <a:xfrm>
              <a:off x="4216775" y="4257700"/>
              <a:ext cx="1864410"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00"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66" name="Rectangle 65">
              <a:extLst>
                <a:ext uri="{FF2B5EF4-FFF2-40B4-BE49-F238E27FC236}">
                  <a16:creationId xmlns:a16="http://schemas.microsoft.com/office/drawing/2014/main" id="{2C7AE95B-E0F4-4EB6-951A-1269459EA121}"/>
                </a:ext>
              </a:extLst>
            </p:cNvPr>
            <p:cNvSpPr/>
            <p:nvPr/>
          </p:nvSpPr>
          <p:spPr bwMode="auto">
            <a:xfrm>
              <a:off x="4599204" y="43722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5</a:t>
              </a:r>
            </a:p>
          </p:txBody>
        </p:sp>
        <p:sp>
          <p:nvSpPr>
            <p:cNvPr id="67" name="Rectangle 66">
              <a:extLst>
                <a:ext uri="{FF2B5EF4-FFF2-40B4-BE49-F238E27FC236}">
                  <a16:creationId xmlns:a16="http://schemas.microsoft.com/office/drawing/2014/main" id="{CE83332A-2214-456A-B8DD-8AD485A95387}"/>
                </a:ext>
              </a:extLst>
            </p:cNvPr>
            <p:cNvSpPr/>
            <p:nvPr/>
          </p:nvSpPr>
          <p:spPr bwMode="auto">
            <a:xfrm>
              <a:off x="4860158" y="43722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3</a:t>
              </a:r>
            </a:p>
          </p:txBody>
        </p:sp>
        <p:sp>
          <p:nvSpPr>
            <p:cNvPr id="68" name="Rectangle 67">
              <a:extLst>
                <a:ext uri="{FF2B5EF4-FFF2-40B4-BE49-F238E27FC236}">
                  <a16:creationId xmlns:a16="http://schemas.microsoft.com/office/drawing/2014/main" id="{E9766A3D-3AE8-425A-A901-1890CC5D3439}"/>
                </a:ext>
              </a:extLst>
            </p:cNvPr>
            <p:cNvSpPr/>
            <p:nvPr/>
          </p:nvSpPr>
          <p:spPr bwMode="auto">
            <a:xfrm>
              <a:off x="5135922" y="43722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6</a:t>
              </a:r>
            </a:p>
          </p:txBody>
        </p:sp>
        <p:sp>
          <p:nvSpPr>
            <p:cNvPr id="69" name="Rectangle 68">
              <a:extLst>
                <a:ext uri="{FF2B5EF4-FFF2-40B4-BE49-F238E27FC236}">
                  <a16:creationId xmlns:a16="http://schemas.microsoft.com/office/drawing/2014/main" id="{B9E57E67-A4D0-49A3-9113-E86877D000F0}"/>
                </a:ext>
              </a:extLst>
            </p:cNvPr>
            <p:cNvSpPr/>
            <p:nvPr/>
          </p:nvSpPr>
          <p:spPr bwMode="auto">
            <a:xfrm>
              <a:off x="5423284" y="437227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rPr>
                <a:t>1</a:t>
              </a:r>
            </a:p>
          </p:txBody>
        </p:sp>
        <p:cxnSp>
          <p:nvCxnSpPr>
            <p:cNvPr id="70" name="Straight Connector 69">
              <a:extLst>
                <a:ext uri="{FF2B5EF4-FFF2-40B4-BE49-F238E27FC236}">
                  <a16:creationId xmlns:a16="http://schemas.microsoft.com/office/drawing/2014/main" id="{3013BA3F-B57F-457F-BD77-7770B730AAD1}"/>
                </a:ext>
              </a:extLst>
            </p:cNvPr>
            <p:cNvCxnSpPr/>
            <p:nvPr/>
          </p:nvCxnSpPr>
          <p:spPr>
            <a:xfrm>
              <a:off x="2302164" y="3141193"/>
              <a:ext cx="0" cy="353187"/>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71" name="Straight Connector 70">
              <a:extLst>
                <a:ext uri="{FF2B5EF4-FFF2-40B4-BE49-F238E27FC236}">
                  <a16:creationId xmlns:a16="http://schemas.microsoft.com/office/drawing/2014/main" id="{1DA9C2C9-1A9D-406D-B000-6915CC057E3E}"/>
                </a:ext>
              </a:extLst>
            </p:cNvPr>
            <p:cNvCxnSpPr/>
            <p:nvPr/>
          </p:nvCxnSpPr>
          <p:spPr>
            <a:xfrm>
              <a:off x="362739" y="2412563"/>
              <a:ext cx="0" cy="353187"/>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cxnSp>
          <p:nvCxnSpPr>
            <p:cNvPr id="72" name="Straight Connector 71">
              <a:extLst>
                <a:ext uri="{FF2B5EF4-FFF2-40B4-BE49-F238E27FC236}">
                  <a16:creationId xmlns:a16="http://schemas.microsoft.com/office/drawing/2014/main" id="{278E68BE-C23B-4F9E-AA70-FC204C6DC42C}"/>
                </a:ext>
              </a:extLst>
            </p:cNvPr>
            <p:cNvCxnSpPr/>
            <p:nvPr/>
          </p:nvCxnSpPr>
          <p:spPr>
            <a:xfrm>
              <a:off x="2302164" y="2412563"/>
              <a:ext cx="0" cy="353187"/>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cxnSp>
          <p:nvCxnSpPr>
            <p:cNvPr id="73" name="Straight Connector 72">
              <a:extLst>
                <a:ext uri="{FF2B5EF4-FFF2-40B4-BE49-F238E27FC236}">
                  <a16:creationId xmlns:a16="http://schemas.microsoft.com/office/drawing/2014/main" id="{F2457B2D-FC54-4A78-9B78-6904567D9D14}"/>
                </a:ext>
              </a:extLst>
            </p:cNvPr>
            <p:cNvCxnSpPr/>
            <p:nvPr/>
          </p:nvCxnSpPr>
          <p:spPr>
            <a:xfrm>
              <a:off x="4228237" y="2412563"/>
              <a:ext cx="0" cy="353187"/>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cxnSp>
          <p:nvCxnSpPr>
            <p:cNvPr id="74" name="Straight Connector 73">
              <a:extLst>
                <a:ext uri="{FF2B5EF4-FFF2-40B4-BE49-F238E27FC236}">
                  <a16:creationId xmlns:a16="http://schemas.microsoft.com/office/drawing/2014/main" id="{CC0C813B-A535-488A-B0AC-35942386840D}"/>
                </a:ext>
              </a:extLst>
            </p:cNvPr>
            <p:cNvCxnSpPr/>
            <p:nvPr/>
          </p:nvCxnSpPr>
          <p:spPr>
            <a:xfrm>
              <a:off x="6054585" y="2399994"/>
              <a:ext cx="0" cy="353187"/>
            </a:xfrm>
            <a:prstGeom prst="line">
              <a:avLst/>
            </a:prstGeom>
            <a:ln>
              <a:headEnd type="none"/>
              <a:tailEnd type="none"/>
            </a:ln>
          </p:spPr>
          <p:style>
            <a:lnRef idx="2">
              <a:schemeClr val="dk1"/>
            </a:lnRef>
            <a:fillRef idx="1">
              <a:schemeClr val="lt1"/>
            </a:fillRef>
            <a:effectRef idx="0">
              <a:schemeClr val="dk1"/>
            </a:effectRef>
            <a:fontRef idx="minor">
              <a:schemeClr val="dk1"/>
            </a:fontRef>
          </p:style>
        </p:cxnSp>
        <p:sp>
          <p:nvSpPr>
            <p:cNvPr id="75" name="Oval 74">
              <a:extLst>
                <a:ext uri="{FF2B5EF4-FFF2-40B4-BE49-F238E27FC236}">
                  <a16:creationId xmlns:a16="http://schemas.microsoft.com/office/drawing/2014/main" id="{9ABCD6CD-FF01-4368-A97D-AFFC8231CA13}"/>
                </a:ext>
              </a:extLst>
            </p:cNvPr>
            <p:cNvSpPr/>
            <p:nvPr/>
          </p:nvSpPr>
          <p:spPr bwMode="auto">
            <a:xfrm>
              <a:off x="302422"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76" name="Oval 75">
              <a:extLst>
                <a:ext uri="{FF2B5EF4-FFF2-40B4-BE49-F238E27FC236}">
                  <a16:creationId xmlns:a16="http://schemas.microsoft.com/office/drawing/2014/main" id="{EAD21EF8-272F-437E-84B3-17DFB908524B}"/>
                </a:ext>
              </a:extLst>
            </p:cNvPr>
            <p:cNvSpPr/>
            <p:nvPr/>
          </p:nvSpPr>
          <p:spPr bwMode="auto">
            <a:xfrm>
              <a:off x="2241847"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77" name="Oval 76">
              <a:extLst>
                <a:ext uri="{FF2B5EF4-FFF2-40B4-BE49-F238E27FC236}">
                  <a16:creationId xmlns:a16="http://schemas.microsoft.com/office/drawing/2014/main" id="{0A7CFD58-D7B2-45DD-840A-B615ACAB2CBC}"/>
                </a:ext>
              </a:extLst>
            </p:cNvPr>
            <p:cNvSpPr/>
            <p:nvPr/>
          </p:nvSpPr>
          <p:spPr bwMode="auto">
            <a:xfrm>
              <a:off x="1278411"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78" name="Oval 77">
              <a:extLst>
                <a:ext uri="{FF2B5EF4-FFF2-40B4-BE49-F238E27FC236}">
                  <a16:creationId xmlns:a16="http://schemas.microsoft.com/office/drawing/2014/main" id="{3EFCB375-3701-40B4-AA4C-18FDA3FF8F8A}"/>
                </a:ext>
              </a:extLst>
            </p:cNvPr>
            <p:cNvSpPr/>
            <p:nvPr/>
          </p:nvSpPr>
          <p:spPr bwMode="auto">
            <a:xfrm>
              <a:off x="5093404"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79" name="Oval 78">
              <a:extLst>
                <a:ext uri="{FF2B5EF4-FFF2-40B4-BE49-F238E27FC236}">
                  <a16:creationId xmlns:a16="http://schemas.microsoft.com/office/drawing/2014/main" id="{B7DF303F-DE81-4B63-915F-3215FDC8BD54}"/>
                </a:ext>
              </a:extLst>
            </p:cNvPr>
            <p:cNvSpPr/>
            <p:nvPr/>
          </p:nvSpPr>
          <p:spPr bwMode="auto">
            <a:xfrm>
              <a:off x="4167920"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80" name="Oval 79">
              <a:extLst>
                <a:ext uri="{FF2B5EF4-FFF2-40B4-BE49-F238E27FC236}">
                  <a16:creationId xmlns:a16="http://schemas.microsoft.com/office/drawing/2014/main" id="{FE2A5469-8713-4CF1-A6C8-5B32B056C73D}"/>
                </a:ext>
              </a:extLst>
            </p:cNvPr>
            <p:cNvSpPr/>
            <p:nvPr/>
          </p:nvSpPr>
          <p:spPr bwMode="auto">
            <a:xfrm>
              <a:off x="3194314" y="3068795"/>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sp>
          <p:nvSpPr>
            <p:cNvPr id="81" name="Oval 80">
              <a:extLst>
                <a:ext uri="{FF2B5EF4-FFF2-40B4-BE49-F238E27FC236}">
                  <a16:creationId xmlns:a16="http://schemas.microsoft.com/office/drawing/2014/main" id="{38C7E94F-FEFD-48A3-926A-B04067B44E15}"/>
                </a:ext>
              </a:extLst>
            </p:cNvPr>
            <p:cNvSpPr/>
            <p:nvPr/>
          </p:nvSpPr>
          <p:spPr bwMode="auto">
            <a:xfrm>
              <a:off x="5994268" y="3059080"/>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chemeClr val="tx1"/>
                </a:solidFill>
                <a:effectLst/>
                <a:uLnTx/>
                <a:uFillTx/>
              </a:endParaRPr>
            </a:p>
          </p:txBody>
        </p:sp>
      </p:grpSp>
    </p:spTree>
    <p:extLst>
      <p:ext uri="{BB962C8B-B14F-4D97-AF65-F5344CB8AC3E}">
        <p14:creationId xmlns:p14="http://schemas.microsoft.com/office/powerpoint/2010/main" val="1338414128"/>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latin typeface="+mn-lt"/>
              </a:rPr>
              <a:t>Time Windows</a:t>
            </a:r>
          </a:p>
        </p:txBody>
      </p:sp>
      <p:sp>
        <p:nvSpPr>
          <p:cNvPr id="27" name="Rectangle 26">
            <a:extLst>
              <a:ext uri="{FF2B5EF4-FFF2-40B4-BE49-F238E27FC236}">
                <a16:creationId xmlns:a16="http://schemas.microsoft.com/office/drawing/2014/main" id="{3DA80994-E2BB-4D87-90AD-E5B141BF87B8}"/>
              </a:ext>
            </a:extLst>
          </p:cNvPr>
          <p:cNvSpPr/>
          <p:nvPr/>
        </p:nvSpPr>
        <p:spPr>
          <a:xfrm>
            <a:off x="2446517" y="5315369"/>
            <a:ext cx="6005416" cy="1175888"/>
          </a:xfrm>
          <a:prstGeom prst="rect">
            <a:avLst/>
          </a:prstGeom>
        </p:spPr>
        <p:txBody>
          <a:bodyPr wrap="square" lIns="67236" tIns="33618" rIns="67236" bIns="33618">
            <a:spAutoFit/>
          </a:bodyPr>
          <a:lstStyle/>
          <a:p>
            <a:r>
              <a:rPr lang="en-US" sz="1800" dirty="0">
                <a:solidFill>
                  <a:srgbClr val="7030A0"/>
                </a:solidFill>
                <a:latin typeface="Consolas"/>
              </a:rPr>
              <a:t>SELECT</a:t>
            </a:r>
            <a:r>
              <a:rPr lang="en-US" sz="1800" dirty="0">
                <a:latin typeface="Consolas"/>
              </a:rPr>
              <a:t> </a:t>
            </a:r>
            <a:r>
              <a:rPr lang="en-US" sz="1800" dirty="0" err="1">
                <a:latin typeface="Consolas"/>
              </a:rPr>
              <a:t>TollId</a:t>
            </a:r>
            <a:r>
              <a:rPr lang="en-US" sz="1800" dirty="0">
                <a:latin typeface="Consolas"/>
              </a:rPr>
              <a:t>, </a:t>
            </a:r>
            <a:r>
              <a:rPr lang="en-US" sz="1800" dirty="0">
                <a:solidFill>
                  <a:srgbClr val="7030A0"/>
                </a:solidFill>
                <a:latin typeface="Consolas"/>
              </a:rPr>
              <a:t>SUM</a:t>
            </a:r>
            <a:r>
              <a:rPr lang="en-US" sz="1800" dirty="0">
                <a:latin typeface="Consolas"/>
              </a:rPr>
              <a:t>(</a:t>
            </a:r>
            <a:r>
              <a:rPr lang="en-US" sz="1800" dirty="0" err="1">
                <a:latin typeface="Consolas"/>
              </a:rPr>
              <a:t>VehicleWeight</a:t>
            </a:r>
            <a:r>
              <a:rPr lang="en-US" sz="1800" dirty="0">
                <a:latin typeface="Consolas"/>
              </a:rPr>
              <a:t>) </a:t>
            </a:r>
            <a:r>
              <a:rPr lang="en-US" sz="1800" dirty="0">
                <a:solidFill>
                  <a:srgbClr val="7030A0"/>
                </a:solidFill>
                <a:latin typeface="Consolas"/>
              </a:rPr>
              <a:t>AS</a:t>
            </a:r>
            <a:r>
              <a:rPr lang="en-US" sz="1800" dirty="0">
                <a:latin typeface="Consolas"/>
              </a:rPr>
              <a:t> </a:t>
            </a:r>
            <a:r>
              <a:rPr lang="en-US" sz="1800" dirty="0" err="1">
                <a:latin typeface="Consolas"/>
              </a:rPr>
              <a:t>TotalWeight</a:t>
            </a:r>
            <a:endParaRPr lang="en-US" sz="1800" dirty="0">
              <a:latin typeface="Consolas"/>
            </a:endParaRPr>
          </a:p>
          <a:p>
            <a:r>
              <a:rPr lang="en-US" sz="1800" dirty="0">
                <a:solidFill>
                  <a:srgbClr val="7030A0"/>
                </a:solidFill>
                <a:latin typeface="Consolas"/>
              </a:rPr>
              <a:t>FROM</a:t>
            </a:r>
            <a:r>
              <a:rPr lang="en-US" sz="1800" dirty="0">
                <a:latin typeface="Consolas"/>
              </a:rPr>
              <a:t> </a:t>
            </a:r>
            <a:r>
              <a:rPr lang="en-US" sz="1800" dirty="0" err="1">
                <a:latin typeface="Consolas"/>
              </a:rPr>
              <a:t>EntryStream</a:t>
            </a:r>
            <a:r>
              <a:rPr lang="en-US" sz="1800" dirty="0">
                <a:latin typeface="Consolas"/>
              </a:rPr>
              <a:t> </a:t>
            </a:r>
            <a:r>
              <a:rPr lang="en-US" sz="1800" dirty="0">
                <a:solidFill>
                  <a:srgbClr val="7030A0"/>
                </a:solidFill>
                <a:latin typeface="Consolas"/>
              </a:rPr>
              <a:t>TIMESTAMP BY</a:t>
            </a:r>
            <a:r>
              <a:rPr lang="en-US" sz="1800" dirty="0">
                <a:latin typeface="Consolas"/>
              </a:rPr>
              <a:t> </a:t>
            </a:r>
            <a:r>
              <a:rPr lang="en-US" sz="1800" dirty="0" err="1">
                <a:latin typeface="Consolas"/>
              </a:rPr>
              <a:t>EntryTime</a:t>
            </a:r>
            <a:endParaRPr lang="en-US" sz="1800" dirty="0">
              <a:latin typeface="Consolas"/>
            </a:endParaRPr>
          </a:p>
          <a:p>
            <a:r>
              <a:rPr lang="en-US" sz="1800" dirty="0">
                <a:solidFill>
                  <a:srgbClr val="7030A0"/>
                </a:solidFill>
                <a:latin typeface="Consolas"/>
              </a:rPr>
              <a:t>GROUP BY</a:t>
            </a:r>
            <a:r>
              <a:rPr lang="en-US" sz="1800" dirty="0">
                <a:latin typeface="Consolas"/>
              </a:rPr>
              <a:t> </a:t>
            </a:r>
            <a:r>
              <a:rPr lang="en-US" sz="1800" dirty="0" err="1">
                <a:latin typeface="Consolas"/>
              </a:rPr>
              <a:t>TollId</a:t>
            </a:r>
            <a:r>
              <a:rPr lang="en-US" sz="1800" dirty="0">
                <a:latin typeface="Consolas"/>
              </a:rPr>
              <a:t>, </a:t>
            </a:r>
            <a:r>
              <a:rPr lang="en-US" sz="1800" dirty="0" err="1">
                <a:solidFill>
                  <a:srgbClr val="7030A0"/>
                </a:solidFill>
                <a:latin typeface="Consolas"/>
              </a:rPr>
              <a:t>HoppingWindow</a:t>
            </a:r>
            <a:r>
              <a:rPr lang="en-US" sz="1800" dirty="0">
                <a:latin typeface="Consolas"/>
              </a:rPr>
              <a:t>(second, 10 , 5)</a:t>
            </a:r>
          </a:p>
        </p:txBody>
      </p:sp>
      <p:sp>
        <p:nvSpPr>
          <p:cNvPr id="28" name="Rectangle 27">
            <a:extLst>
              <a:ext uri="{FF2B5EF4-FFF2-40B4-BE49-F238E27FC236}">
                <a16:creationId xmlns:a16="http://schemas.microsoft.com/office/drawing/2014/main" id="{4BF2C231-594D-4319-BB57-C8A514CA6538}"/>
              </a:ext>
            </a:extLst>
          </p:cNvPr>
          <p:cNvSpPr/>
          <p:nvPr/>
        </p:nvSpPr>
        <p:spPr>
          <a:xfrm>
            <a:off x="516055" y="4803539"/>
            <a:ext cx="8368808" cy="621890"/>
          </a:xfrm>
          <a:prstGeom prst="rect">
            <a:avLst/>
          </a:prstGeom>
        </p:spPr>
        <p:txBody>
          <a:bodyPr wrap="none" lIns="67236" tIns="33618" rIns="67236" bIns="33618">
            <a:spAutoFit/>
          </a:bodyPr>
          <a:lstStyle/>
          <a:p>
            <a:r>
              <a:rPr lang="en-US" sz="1800" dirty="0">
                <a:ea typeface="Times New Roman" panose="02020603050405020304" pitchFamily="18" charset="0"/>
                <a:cs typeface="Times New Roman" panose="02020603050405020304" pitchFamily="18" charset="0"/>
              </a:rPr>
              <a:t>Report every 5 seconds the total weight of cars that entered each toll both in the </a:t>
            </a:r>
            <a:br>
              <a:rPr lang="en-US" sz="1800" dirty="0">
                <a:ea typeface="Times New Roman" panose="02020603050405020304" pitchFamily="18" charset="0"/>
                <a:cs typeface="Times New Roman" panose="02020603050405020304" pitchFamily="18" charset="0"/>
              </a:rPr>
            </a:br>
            <a:r>
              <a:rPr lang="en-US" sz="1800" dirty="0">
                <a:ea typeface="Times New Roman" panose="02020603050405020304" pitchFamily="18" charset="0"/>
                <a:cs typeface="Times New Roman" panose="02020603050405020304" pitchFamily="18" charset="0"/>
              </a:rPr>
              <a:t>past 10 seconds</a:t>
            </a:r>
            <a:endParaRPr lang="en-US" sz="1800" dirty="0"/>
          </a:p>
        </p:txBody>
      </p:sp>
      <p:sp>
        <p:nvSpPr>
          <p:cNvPr id="35" name="Rounded Rectangle 64">
            <a:extLst>
              <a:ext uri="{FF2B5EF4-FFF2-40B4-BE49-F238E27FC236}">
                <a16:creationId xmlns:a16="http://schemas.microsoft.com/office/drawing/2014/main" id="{B1B62F70-23F0-4523-8716-5371402FD326}"/>
              </a:ext>
            </a:extLst>
          </p:cNvPr>
          <p:cNvSpPr/>
          <p:nvPr/>
        </p:nvSpPr>
        <p:spPr bwMode="auto">
          <a:xfrm>
            <a:off x="1092914" y="2420695"/>
            <a:ext cx="1934006"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36" name="Rectangle 35">
            <a:extLst>
              <a:ext uri="{FF2B5EF4-FFF2-40B4-BE49-F238E27FC236}">
                <a16:creationId xmlns:a16="http://schemas.microsoft.com/office/drawing/2014/main" id="{F062E747-89B0-4D19-A680-82EF4897D36B}"/>
              </a:ext>
            </a:extLst>
          </p:cNvPr>
          <p:cNvSpPr/>
          <p:nvPr/>
        </p:nvSpPr>
        <p:spPr bwMode="auto">
          <a:xfrm>
            <a:off x="1242225"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37" name="Rectangle 36">
            <a:extLst>
              <a:ext uri="{FF2B5EF4-FFF2-40B4-BE49-F238E27FC236}">
                <a16:creationId xmlns:a16="http://schemas.microsoft.com/office/drawing/2014/main" id="{02DA6D5C-6D3E-4E36-ACBA-968656D2227F}"/>
              </a:ext>
            </a:extLst>
          </p:cNvPr>
          <p:cNvSpPr/>
          <p:nvPr/>
        </p:nvSpPr>
        <p:spPr bwMode="auto">
          <a:xfrm>
            <a:off x="1522221"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38" name="Rectangle 37">
            <a:extLst>
              <a:ext uri="{FF2B5EF4-FFF2-40B4-BE49-F238E27FC236}">
                <a16:creationId xmlns:a16="http://schemas.microsoft.com/office/drawing/2014/main" id="{553EC4B7-6EE3-4F6C-91DD-17351B08C903}"/>
              </a:ext>
            </a:extLst>
          </p:cNvPr>
          <p:cNvSpPr/>
          <p:nvPr/>
        </p:nvSpPr>
        <p:spPr bwMode="auto">
          <a:xfrm>
            <a:off x="2169369"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4</a:t>
            </a:r>
          </a:p>
        </p:txBody>
      </p:sp>
      <p:sp>
        <p:nvSpPr>
          <p:cNvPr id="39" name="Rectangle 38">
            <a:extLst>
              <a:ext uri="{FF2B5EF4-FFF2-40B4-BE49-F238E27FC236}">
                <a16:creationId xmlns:a16="http://schemas.microsoft.com/office/drawing/2014/main" id="{D0FBBE66-5F7C-4FAB-88C7-C04187CB7A9D}"/>
              </a:ext>
            </a:extLst>
          </p:cNvPr>
          <p:cNvSpPr/>
          <p:nvPr/>
        </p:nvSpPr>
        <p:spPr bwMode="auto">
          <a:xfrm>
            <a:off x="2718844"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2</a:t>
            </a:r>
          </a:p>
        </p:txBody>
      </p:sp>
      <p:sp>
        <p:nvSpPr>
          <p:cNvPr id="40" name="Rectangle 39">
            <a:extLst>
              <a:ext uri="{FF2B5EF4-FFF2-40B4-BE49-F238E27FC236}">
                <a16:creationId xmlns:a16="http://schemas.microsoft.com/office/drawing/2014/main" id="{1327F4FD-2612-4529-A7D5-1BF695E70B71}"/>
              </a:ext>
            </a:extLst>
          </p:cNvPr>
          <p:cNvSpPr/>
          <p:nvPr/>
        </p:nvSpPr>
        <p:spPr bwMode="auto">
          <a:xfrm>
            <a:off x="2438050"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41" name="Rectangle 40">
            <a:extLst>
              <a:ext uri="{FF2B5EF4-FFF2-40B4-BE49-F238E27FC236}">
                <a16:creationId xmlns:a16="http://schemas.microsoft.com/office/drawing/2014/main" id="{275F1226-72B4-401F-B59A-9EA8FB4D2CAB}"/>
              </a:ext>
            </a:extLst>
          </p:cNvPr>
          <p:cNvSpPr/>
          <p:nvPr/>
        </p:nvSpPr>
        <p:spPr bwMode="auto">
          <a:xfrm>
            <a:off x="4183487"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8</a:t>
            </a:r>
          </a:p>
        </p:txBody>
      </p:sp>
      <p:sp>
        <p:nvSpPr>
          <p:cNvPr id="42" name="Rectangle 41">
            <a:extLst>
              <a:ext uri="{FF2B5EF4-FFF2-40B4-BE49-F238E27FC236}">
                <a16:creationId xmlns:a16="http://schemas.microsoft.com/office/drawing/2014/main" id="{83EC3E6E-2238-4487-BF9A-B02EAF35A6EC}"/>
              </a:ext>
            </a:extLst>
          </p:cNvPr>
          <p:cNvSpPr/>
          <p:nvPr/>
        </p:nvSpPr>
        <p:spPr bwMode="auto">
          <a:xfrm>
            <a:off x="4457629"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7</a:t>
            </a:r>
          </a:p>
        </p:txBody>
      </p:sp>
      <p:cxnSp>
        <p:nvCxnSpPr>
          <p:cNvPr id="43" name="Straight Arrow Connector 42">
            <a:extLst>
              <a:ext uri="{FF2B5EF4-FFF2-40B4-BE49-F238E27FC236}">
                <a16:creationId xmlns:a16="http://schemas.microsoft.com/office/drawing/2014/main" id="{3A3B47A3-09FC-413D-8AAE-827ED2D67E52}"/>
              </a:ext>
            </a:extLst>
          </p:cNvPr>
          <p:cNvCxnSpPr>
            <a:stCxn id="84" idx="6"/>
          </p:cNvCxnSpPr>
          <p:nvPr/>
        </p:nvCxnSpPr>
        <p:spPr>
          <a:xfrm flipV="1">
            <a:off x="1134598" y="1889646"/>
            <a:ext cx="5671984" cy="4901"/>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44" name="TextBox 79">
            <a:extLst>
              <a:ext uri="{FF2B5EF4-FFF2-40B4-BE49-F238E27FC236}">
                <a16:creationId xmlns:a16="http://schemas.microsoft.com/office/drawing/2014/main" id="{2F331B95-6B07-4892-8B0D-1C2CC86BFB98}"/>
              </a:ext>
            </a:extLst>
          </p:cNvPr>
          <p:cNvSpPr txBox="1"/>
          <p:nvPr/>
        </p:nvSpPr>
        <p:spPr>
          <a:xfrm>
            <a:off x="1001417" y="1606315"/>
            <a:ext cx="77365" cy="19213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0</a:t>
            </a:r>
          </a:p>
        </p:txBody>
      </p:sp>
      <p:sp>
        <p:nvSpPr>
          <p:cNvPr id="45" name="TextBox 80">
            <a:extLst>
              <a:ext uri="{FF2B5EF4-FFF2-40B4-BE49-F238E27FC236}">
                <a16:creationId xmlns:a16="http://schemas.microsoft.com/office/drawing/2014/main" id="{EB0890B1-C27B-4AB4-8A99-F6DBB3B54D54}"/>
              </a:ext>
            </a:extLst>
          </p:cNvPr>
          <p:cNvSpPr txBox="1"/>
          <p:nvPr/>
        </p:nvSpPr>
        <p:spPr>
          <a:xfrm>
            <a:off x="1982102" y="1606315"/>
            <a:ext cx="75855"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5</a:t>
            </a:r>
          </a:p>
        </p:txBody>
      </p:sp>
      <p:sp>
        <p:nvSpPr>
          <p:cNvPr id="46" name="TextBox 81">
            <a:extLst>
              <a:ext uri="{FF2B5EF4-FFF2-40B4-BE49-F238E27FC236}">
                <a16:creationId xmlns:a16="http://schemas.microsoft.com/office/drawing/2014/main" id="{667208EA-B19D-405D-983E-193CD83012AF}"/>
              </a:ext>
            </a:extLst>
          </p:cNvPr>
          <p:cNvSpPr txBox="1"/>
          <p:nvPr/>
        </p:nvSpPr>
        <p:spPr>
          <a:xfrm>
            <a:off x="4881844" y="1606315"/>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20</a:t>
            </a:r>
          </a:p>
        </p:txBody>
      </p:sp>
      <p:sp>
        <p:nvSpPr>
          <p:cNvPr id="47" name="TextBox 82">
            <a:extLst>
              <a:ext uri="{FF2B5EF4-FFF2-40B4-BE49-F238E27FC236}">
                <a16:creationId xmlns:a16="http://schemas.microsoft.com/office/drawing/2014/main" id="{CD54D4AD-C534-47D3-BEF9-91E9F6CFE74C}"/>
              </a:ext>
            </a:extLst>
          </p:cNvPr>
          <p:cNvSpPr txBox="1"/>
          <p:nvPr/>
        </p:nvSpPr>
        <p:spPr>
          <a:xfrm>
            <a:off x="2955771" y="1606315"/>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10</a:t>
            </a:r>
          </a:p>
        </p:txBody>
      </p:sp>
      <p:sp>
        <p:nvSpPr>
          <p:cNvPr id="48" name="TextBox 83">
            <a:extLst>
              <a:ext uri="{FF2B5EF4-FFF2-40B4-BE49-F238E27FC236}">
                <a16:creationId xmlns:a16="http://schemas.microsoft.com/office/drawing/2014/main" id="{7A8E73D1-59D1-472D-88FB-B0292B35A1F0}"/>
              </a:ext>
            </a:extLst>
          </p:cNvPr>
          <p:cNvSpPr txBox="1"/>
          <p:nvPr/>
        </p:nvSpPr>
        <p:spPr>
          <a:xfrm>
            <a:off x="3918807" y="1606315"/>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15</a:t>
            </a:r>
          </a:p>
        </p:txBody>
      </p:sp>
      <p:cxnSp>
        <p:nvCxnSpPr>
          <p:cNvPr id="49" name="Straight Connector 48">
            <a:extLst>
              <a:ext uri="{FF2B5EF4-FFF2-40B4-BE49-F238E27FC236}">
                <a16:creationId xmlns:a16="http://schemas.microsoft.com/office/drawing/2014/main" id="{B0C2C0CA-5C94-485E-A31E-88E8922C326B}"/>
              </a:ext>
            </a:extLst>
          </p:cNvPr>
          <p:cNvCxnSpPr/>
          <p:nvPr/>
        </p:nvCxnSpPr>
        <p:spPr>
          <a:xfrm>
            <a:off x="4940698" y="1909457"/>
            <a:ext cx="12302" cy="1367238"/>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50" name="Rounded Rectangle 86">
            <a:extLst>
              <a:ext uri="{FF2B5EF4-FFF2-40B4-BE49-F238E27FC236}">
                <a16:creationId xmlns:a16="http://schemas.microsoft.com/office/drawing/2014/main" id="{C406FADC-ACF5-4A0F-A62F-22B5DB302952}"/>
              </a:ext>
            </a:extLst>
          </p:cNvPr>
          <p:cNvSpPr/>
          <p:nvPr/>
        </p:nvSpPr>
        <p:spPr bwMode="auto">
          <a:xfrm>
            <a:off x="1989952" y="2859385"/>
            <a:ext cx="1966597"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51" name="TextBox 87">
            <a:extLst>
              <a:ext uri="{FF2B5EF4-FFF2-40B4-BE49-F238E27FC236}">
                <a16:creationId xmlns:a16="http://schemas.microsoft.com/office/drawing/2014/main" id="{D154DDFA-DF7E-4A3A-A1E1-855942594ED3}"/>
              </a:ext>
            </a:extLst>
          </p:cNvPr>
          <p:cNvSpPr txBox="1"/>
          <p:nvPr/>
        </p:nvSpPr>
        <p:spPr>
          <a:xfrm>
            <a:off x="5707586" y="1606315"/>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25</a:t>
            </a:r>
          </a:p>
        </p:txBody>
      </p:sp>
      <p:sp>
        <p:nvSpPr>
          <p:cNvPr id="52" name="TextBox 88">
            <a:extLst>
              <a:ext uri="{FF2B5EF4-FFF2-40B4-BE49-F238E27FC236}">
                <a16:creationId xmlns:a16="http://schemas.microsoft.com/office/drawing/2014/main" id="{BA4D2D56-D713-481E-8281-2B739BFB3657}"/>
              </a:ext>
            </a:extLst>
          </p:cNvPr>
          <p:cNvSpPr txBox="1"/>
          <p:nvPr/>
        </p:nvSpPr>
        <p:spPr>
          <a:xfrm>
            <a:off x="1001417" y="850718"/>
            <a:ext cx="5573766" cy="376684"/>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70" normalizeH="0" baseline="0" noProof="0" dirty="0">
                <a:ln>
                  <a:noFill/>
                </a:ln>
                <a:solidFill>
                  <a:schemeClr val="tx1"/>
                </a:solidFill>
                <a:effectLst/>
                <a:uLnTx/>
                <a:uFillTx/>
                <a:latin typeface="Segoe UI Light" panose="020B0502040204020203" pitchFamily="34" charset="0"/>
              </a:rPr>
              <a:t>A 10-second Hopping Window with a 5-second “Hop”</a:t>
            </a:r>
          </a:p>
        </p:txBody>
      </p:sp>
      <p:sp>
        <p:nvSpPr>
          <p:cNvPr id="53" name="TextBox 90">
            <a:extLst>
              <a:ext uri="{FF2B5EF4-FFF2-40B4-BE49-F238E27FC236}">
                <a16:creationId xmlns:a16="http://schemas.microsoft.com/office/drawing/2014/main" id="{A4AF6626-B8F9-4D3D-B919-682D419FFD75}"/>
              </a:ext>
            </a:extLst>
          </p:cNvPr>
          <p:cNvSpPr txBox="1"/>
          <p:nvPr/>
        </p:nvSpPr>
        <p:spPr>
          <a:xfrm>
            <a:off x="6572187" y="1606315"/>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30</a:t>
            </a:r>
          </a:p>
        </p:txBody>
      </p:sp>
      <p:cxnSp>
        <p:nvCxnSpPr>
          <p:cNvPr id="54" name="Straight Connector 53">
            <a:extLst>
              <a:ext uri="{FF2B5EF4-FFF2-40B4-BE49-F238E27FC236}">
                <a16:creationId xmlns:a16="http://schemas.microsoft.com/office/drawing/2014/main" id="{1B9F7285-4163-429E-A782-998294DC12BB}"/>
              </a:ext>
            </a:extLst>
          </p:cNvPr>
          <p:cNvCxnSpPr/>
          <p:nvPr/>
        </p:nvCxnSpPr>
        <p:spPr>
          <a:xfrm>
            <a:off x="6636705" y="1841918"/>
            <a:ext cx="29050" cy="2299377"/>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55" name="Rounded Rectangle 92">
            <a:extLst>
              <a:ext uri="{FF2B5EF4-FFF2-40B4-BE49-F238E27FC236}">
                <a16:creationId xmlns:a16="http://schemas.microsoft.com/office/drawing/2014/main" id="{231C43ED-2D53-4675-945E-858C6E20BCBF}"/>
              </a:ext>
            </a:extLst>
          </p:cNvPr>
          <p:cNvSpPr/>
          <p:nvPr/>
        </p:nvSpPr>
        <p:spPr bwMode="auto">
          <a:xfrm>
            <a:off x="3026919" y="3317707"/>
            <a:ext cx="1913780"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56" name="Rectangle 55">
            <a:extLst>
              <a:ext uri="{FF2B5EF4-FFF2-40B4-BE49-F238E27FC236}">
                <a16:creationId xmlns:a16="http://schemas.microsoft.com/office/drawing/2014/main" id="{6E3C11FB-BAD0-45E4-841E-C0C3BE7DBF2B}"/>
              </a:ext>
            </a:extLst>
          </p:cNvPr>
          <p:cNvSpPr/>
          <p:nvPr/>
        </p:nvSpPr>
        <p:spPr bwMode="auto">
          <a:xfrm>
            <a:off x="2555920" y="2932952"/>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4</a:t>
            </a:r>
          </a:p>
        </p:txBody>
      </p:sp>
      <p:sp>
        <p:nvSpPr>
          <p:cNvPr id="57" name="Rectangle 56">
            <a:extLst>
              <a:ext uri="{FF2B5EF4-FFF2-40B4-BE49-F238E27FC236}">
                <a16:creationId xmlns:a16="http://schemas.microsoft.com/office/drawing/2014/main" id="{3C309DA4-F48A-4E77-A06D-D52EF7B8B83F}"/>
              </a:ext>
            </a:extLst>
          </p:cNvPr>
          <p:cNvSpPr/>
          <p:nvPr/>
        </p:nvSpPr>
        <p:spPr bwMode="auto">
          <a:xfrm>
            <a:off x="3173398" y="2932952"/>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2</a:t>
            </a:r>
          </a:p>
        </p:txBody>
      </p:sp>
      <p:sp>
        <p:nvSpPr>
          <p:cNvPr id="58" name="Rectangle 57">
            <a:extLst>
              <a:ext uri="{FF2B5EF4-FFF2-40B4-BE49-F238E27FC236}">
                <a16:creationId xmlns:a16="http://schemas.microsoft.com/office/drawing/2014/main" id="{71BFC126-F6CF-4152-A59D-B213BFE87C23}"/>
              </a:ext>
            </a:extLst>
          </p:cNvPr>
          <p:cNvSpPr/>
          <p:nvPr/>
        </p:nvSpPr>
        <p:spPr bwMode="auto">
          <a:xfrm>
            <a:off x="2873175" y="2932952"/>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59" name="Rectangle 58">
            <a:extLst>
              <a:ext uri="{FF2B5EF4-FFF2-40B4-BE49-F238E27FC236}">
                <a16:creationId xmlns:a16="http://schemas.microsoft.com/office/drawing/2014/main" id="{200DB370-4E88-47FE-980D-93FB1C42458F}"/>
              </a:ext>
            </a:extLst>
          </p:cNvPr>
          <p:cNvSpPr/>
          <p:nvPr/>
        </p:nvSpPr>
        <p:spPr bwMode="auto">
          <a:xfrm>
            <a:off x="3718716" y="3391274"/>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8</a:t>
            </a:r>
          </a:p>
        </p:txBody>
      </p:sp>
      <p:sp>
        <p:nvSpPr>
          <p:cNvPr id="60" name="Rectangle 59">
            <a:extLst>
              <a:ext uri="{FF2B5EF4-FFF2-40B4-BE49-F238E27FC236}">
                <a16:creationId xmlns:a16="http://schemas.microsoft.com/office/drawing/2014/main" id="{EDE29C78-1515-43CF-8000-AB68DC127AF1}"/>
              </a:ext>
            </a:extLst>
          </p:cNvPr>
          <p:cNvSpPr/>
          <p:nvPr/>
        </p:nvSpPr>
        <p:spPr bwMode="auto">
          <a:xfrm>
            <a:off x="4031717" y="3391274"/>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61" name="Rounded Rectangle 98">
            <a:extLst>
              <a:ext uri="{FF2B5EF4-FFF2-40B4-BE49-F238E27FC236}">
                <a16:creationId xmlns:a16="http://schemas.microsoft.com/office/drawing/2014/main" id="{D3B9CBBC-5808-416D-B733-6DD080236F7F}"/>
              </a:ext>
            </a:extLst>
          </p:cNvPr>
          <p:cNvSpPr/>
          <p:nvPr/>
        </p:nvSpPr>
        <p:spPr bwMode="auto">
          <a:xfrm>
            <a:off x="3968440" y="3774294"/>
            <a:ext cx="1827144"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62" name="Rounded Rectangle 99">
            <a:extLst>
              <a:ext uri="{FF2B5EF4-FFF2-40B4-BE49-F238E27FC236}">
                <a16:creationId xmlns:a16="http://schemas.microsoft.com/office/drawing/2014/main" id="{673491FD-3C6E-44B2-9FB9-75F0E805157E}"/>
              </a:ext>
            </a:extLst>
          </p:cNvPr>
          <p:cNvSpPr/>
          <p:nvPr/>
        </p:nvSpPr>
        <p:spPr bwMode="auto">
          <a:xfrm>
            <a:off x="4953000" y="4221167"/>
            <a:ext cx="1712753"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30BAE08-A9D5-48CA-BF69-A8B83EEB8228}"/>
              </a:ext>
            </a:extLst>
          </p:cNvPr>
          <p:cNvSpPr/>
          <p:nvPr/>
        </p:nvSpPr>
        <p:spPr bwMode="auto">
          <a:xfrm>
            <a:off x="5303319" y="42947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64" name="Rectangle 63">
            <a:extLst>
              <a:ext uri="{FF2B5EF4-FFF2-40B4-BE49-F238E27FC236}">
                <a16:creationId xmlns:a16="http://schemas.microsoft.com/office/drawing/2014/main" id="{276614CC-9308-4664-8D20-514358852556}"/>
              </a:ext>
            </a:extLst>
          </p:cNvPr>
          <p:cNvSpPr/>
          <p:nvPr/>
        </p:nvSpPr>
        <p:spPr bwMode="auto">
          <a:xfrm>
            <a:off x="5564273" y="42947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3</a:t>
            </a:r>
          </a:p>
        </p:txBody>
      </p:sp>
      <p:sp>
        <p:nvSpPr>
          <p:cNvPr id="65" name="Rectangle 64">
            <a:extLst>
              <a:ext uri="{FF2B5EF4-FFF2-40B4-BE49-F238E27FC236}">
                <a16:creationId xmlns:a16="http://schemas.microsoft.com/office/drawing/2014/main" id="{DCBA621B-232F-4176-A456-6ED74A4B4862}"/>
              </a:ext>
            </a:extLst>
          </p:cNvPr>
          <p:cNvSpPr/>
          <p:nvPr/>
        </p:nvSpPr>
        <p:spPr bwMode="auto">
          <a:xfrm>
            <a:off x="5830322" y="42947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66" name="Rectangle 65">
            <a:extLst>
              <a:ext uri="{FF2B5EF4-FFF2-40B4-BE49-F238E27FC236}">
                <a16:creationId xmlns:a16="http://schemas.microsoft.com/office/drawing/2014/main" id="{4C5C915C-EF23-44E7-9BB1-EFE854F7ED40}"/>
              </a:ext>
            </a:extLst>
          </p:cNvPr>
          <p:cNvSpPr/>
          <p:nvPr/>
        </p:nvSpPr>
        <p:spPr bwMode="auto">
          <a:xfrm>
            <a:off x="6098255" y="429473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67" name="Rectangle 66">
            <a:extLst>
              <a:ext uri="{FF2B5EF4-FFF2-40B4-BE49-F238E27FC236}">
                <a16:creationId xmlns:a16="http://schemas.microsoft.com/office/drawing/2014/main" id="{2AF55D14-22AD-4B53-8623-AA290FD4DBA8}"/>
              </a:ext>
            </a:extLst>
          </p:cNvPr>
          <p:cNvSpPr/>
          <p:nvPr/>
        </p:nvSpPr>
        <p:spPr bwMode="auto">
          <a:xfrm>
            <a:off x="1378165" y="2492166"/>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68" name="Rectangle 67">
            <a:extLst>
              <a:ext uri="{FF2B5EF4-FFF2-40B4-BE49-F238E27FC236}">
                <a16:creationId xmlns:a16="http://schemas.microsoft.com/office/drawing/2014/main" id="{B4DF2749-064E-47E2-A79D-7A01742029AA}"/>
              </a:ext>
            </a:extLst>
          </p:cNvPr>
          <p:cNvSpPr/>
          <p:nvPr/>
        </p:nvSpPr>
        <p:spPr bwMode="auto">
          <a:xfrm>
            <a:off x="1677590" y="2492166"/>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69" name="Rectangle 68">
            <a:extLst>
              <a:ext uri="{FF2B5EF4-FFF2-40B4-BE49-F238E27FC236}">
                <a16:creationId xmlns:a16="http://schemas.microsoft.com/office/drawing/2014/main" id="{53F7529D-5B6B-4BE6-AF6E-C65AC37B8AD7}"/>
              </a:ext>
            </a:extLst>
          </p:cNvPr>
          <p:cNvSpPr/>
          <p:nvPr/>
        </p:nvSpPr>
        <p:spPr bwMode="auto">
          <a:xfrm>
            <a:off x="1945868" y="249635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4</a:t>
            </a:r>
          </a:p>
        </p:txBody>
      </p:sp>
      <p:sp>
        <p:nvSpPr>
          <p:cNvPr id="70" name="Rectangle 69">
            <a:extLst>
              <a:ext uri="{FF2B5EF4-FFF2-40B4-BE49-F238E27FC236}">
                <a16:creationId xmlns:a16="http://schemas.microsoft.com/office/drawing/2014/main" id="{43E0962C-047B-4923-B0BB-C9327BC77D91}"/>
              </a:ext>
            </a:extLst>
          </p:cNvPr>
          <p:cNvSpPr/>
          <p:nvPr/>
        </p:nvSpPr>
        <p:spPr bwMode="auto">
          <a:xfrm>
            <a:off x="2524487" y="249635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2</a:t>
            </a:r>
          </a:p>
        </p:txBody>
      </p:sp>
      <p:sp>
        <p:nvSpPr>
          <p:cNvPr id="71" name="Rectangle 70">
            <a:extLst>
              <a:ext uri="{FF2B5EF4-FFF2-40B4-BE49-F238E27FC236}">
                <a16:creationId xmlns:a16="http://schemas.microsoft.com/office/drawing/2014/main" id="{4CF4FDBD-BB4C-4AB2-B653-5D73CF0A6EA0}"/>
              </a:ext>
            </a:extLst>
          </p:cNvPr>
          <p:cNvSpPr/>
          <p:nvPr/>
        </p:nvSpPr>
        <p:spPr bwMode="auto">
          <a:xfrm>
            <a:off x="2224264" y="249635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72" name="Rectangle 71">
            <a:extLst>
              <a:ext uri="{FF2B5EF4-FFF2-40B4-BE49-F238E27FC236}">
                <a16:creationId xmlns:a16="http://schemas.microsoft.com/office/drawing/2014/main" id="{245B24D7-9D77-4469-A1F6-37540B7E6EDC}"/>
              </a:ext>
            </a:extLst>
          </p:cNvPr>
          <p:cNvSpPr/>
          <p:nvPr/>
        </p:nvSpPr>
        <p:spPr bwMode="auto">
          <a:xfrm>
            <a:off x="4379301" y="3847861"/>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8</a:t>
            </a:r>
          </a:p>
        </p:txBody>
      </p:sp>
      <p:sp>
        <p:nvSpPr>
          <p:cNvPr id="73" name="Rectangle 72">
            <a:extLst>
              <a:ext uri="{FF2B5EF4-FFF2-40B4-BE49-F238E27FC236}">
                <a16:creationId xmlns:a16="http://schemas.microsoft.com/office/drawing/2014/main" id="{D2C94C5E-5A1F-4276-A2AD-94427C87BF0C}"/>
              </a:ext>
            </a:extLst>
          </p:cNvPr>
          <p:cNvSpPr/>
          <p:nvPr/>
        </p:nvSpPr>
        <p:spPr bwMode="auto">
          <a:xfrm>
            <a:off x="4643728" y="3847861"/>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74" name="Rectangle 73">
            <a:extLst>
              <a:ext uri="{FF2B5EF4-FFF2-40B4-BE49-F238E27FC236}">
                <a16:creationId xmlns:a16="http://schemas.microsoft.com/office/drawing/2014/main" id="{AB523212-5B8D-4CD3-B015-AFC61C703508}"/>
              </a:ext>
            </a:extLst>
          </p:cNvPr>
          <p:cNvSpPr/>
          <p:nvPr/>
        </p:nvSpPr>
        <p:spPr bwMode="auto">
          <a:xfrm>
            <a:off x="4906588" y="3847861"/>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75" name="Rectangle 74">
            <a:extLst>
              <a:ext uri="{FF2B5EF4-FFF2-40B4-BE49-F238E27FC236}">
                <a16:creationId xmlns:a16="http://schemas.microsoft.com/office/drawing/2014/main" id="{A046940F-C1FB-4CFE-9A7D-EE82B2832191}"/>
              </a:ext>
            </a:extLst>
          </p:cNvPr>
          <p:cNvSpPr/>
          <p:nvPr/>
        </p:nvSpPr>
        <p:spPr bwMode="auto">
          <a:xfrm>
            <a:off x="5167543" y="3847861"/>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3</a:t>
            </a:r>
          </a:p>
        </p:txBody>
      </p:sp>
      <p:sp>
        <p:nvSpPr>
          <p:cNvPr id="76" name="Rectangle 75">
            <a:extLst>
              <a:ext uri="{FF2B5EF4-FFF2-40B4-BE49-F238E27FC236}">
                <a16:creationId xmlns:a16="http://schemas.microsoft.com/office/drawing/2014/main" id="{1C1F79A5-7859-4908-BEE9-ACF979724266}"/>
              </a:ext>
            </a:extLst>
          </p:cNvPr>
          <p:cNvSpPr/>
          <p:nvPr/>
        </p:nvSpPr>
        <p:spPr bwMode="auto">
          <a:xfrm>
            <a:off x="5917801"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6</a:t>
            </a:r>
          </a:p>
        </p:txBody>
      </p:sp>
      <p:sp>
        <p:nvSpPr>
          <p:cNvPr id="77" name="Rectangle 76">
            <a:extLst>
              <a:ext uri="{FF2B5EF4-FFF2-40B4-BE49-F238E27FC236}">
                <a16:creationId xmlns:a16="http://schemas.microsoft.com/office/drawing/2014/main" id="{B1801F97-988D-4431-8DF5-08644F7B4BAB}"/>
              </a:ext>
            </a:extLst>
          </p:cNvPr>
          <p:cNvSpPr/>
          <p:nvPr/>
        </p:nvSpPr>
        <p:spPr bwMode="auto">
          <a:xfrm>
            <a:off x="6195448" y="1355849"/>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cxnSp>
        <p:nvCxnSpPr>
          <p:cNvPr id="78" name="Straight Connector 77">
            <a:extLst>
              <a:ext uri="{FF2B5EF4-FFF2-40B4-BE49-F238E27FC236}">
                <a16:creationId xmlns:a16="http://schemas.microsoft.com/office/drawing/2014/main" id="{D7B92776-F218-4ADB-9881-2F04742AEB6D}"/>
              </a:ext>
            </a:extLst>
          </p:cNvPr>
          <p:cNvCxnSpPr/>
          <p:nvPr/>
        </p:nvCxnSpPr>
        <p:spPr>
          <a:xfrm>
            <a:off x="3949807" y="1890027"/>
            <a:ext cx="5326" cy="897669"/>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79" name="Straight Connector 78">
            <a:extLst>
              <a:ext uri="{FF2B5EF4-FFF2-40B4-BE49-F238E27FC236}">
                <a16:creationId xmlns:a16="http://schemas.microsoft.com/office/drawing/2014/main" id="{4943C271-E409-4A35-8387-CB5ED7352AF3}"/>
              </a:ext>
            </a:extLst>
          </p:cNvPr>
          <p:cNvCxnSpPr/>
          <p:nvPr/>
        </p:nvCxnSpPr>
        <p:spPr>
          <a:xfrm flipH="1">
            <a:off x="5795275" y="1899742"/>
            <a:ext cx="310" cy="1784966"/>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80" name="Straight Connector 79">
            <a:extLst>
              <a:ext uri="{FF2B5EF4-FFF2-40B4-BE49-F238E27FC236}">
                <a16:creationId xmlns:a16="http://schemas.microsoft.com/office/drawing/2014/main" id="{CD429D72-96F5-4767-ABEB-8056991712B7}"/>
              </a:ext>
            </a:extLst>
          </p:cNvPr>
          <p:cNvCxnSpPr/>
          <p:nvPr/>
        </p:nvCxnSpPr>
        <p:spPr>
          <a:xfrm flipH="1">
            <a:off x="3016004" y="1837059"/>
            <a:ext cx="1203" cy="563310"/>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81" name="Straight Connector 80">
            <a:extLst>
              <a:ext uri="{FF2B5EF4-FFF2-40B4-BE49-F238E27FC236}">
                <a16:creationId xmlns:a16="http://schemas.microsoft.com/office/drawing/2014/main" id="{EECF297F-AFA2-4752-BE7D-76490FF22A0B}"/>
              </a:ext>
            </a:extLst>
          </p:cNvPr>
          <p:cNvCxnSpPr/>
          <p:nvPr/>
        </p:nvCxnSpPr>
        <p:spPr>
          <a:xfrm>
            <a:off x="2045745" y="1914775"/>
            <a:ext cx="3062" cy="365016"/>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82" name="Rectangle 81">
            <a:extLst>
              <a:ext uri="{FF2B5EF4-FFF2-40B4-BE49-F238E27FC236}">
                <a16:creationId xmlns:a16="http://schemas.microsoft.com/office/drawing/2014/main" id="{7E30C533-D5DE-4A74-84D6-98324BC1EC53}"/>
              </a:ext>
            </a:extLst>
          </p:cNvPr>
          <p:cNvSpPr/>
          <p:nvPr/>
        </p:nvSpPr>
        <p:spPr bwMode="auto">
          <a:xfrm>
            <a:off x="5110595" y="136091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83" name="Rectangle 82">
            <a:extLst>
              <a:ext uri="{FF2B5EF4-FFF2-40B4-BE49-F238E27FC236}">
                <a16:creationId xmlns:a16="http://schemas.microsoft.com/office/drawing/2014/main" id="{CC4BB304-DF5C-423D-8BA2-216DF9203B78}"/>
              </a:ext>
            </a:extLst>
          </p:cNvPr>
          <p:cNvSpPr/>
          <p:nvPr/>
        </p:nvSpPr>
        <p:spPr bwMode="auto">
          <a:xfrm>
            <a:off x="5371550" y="136091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3</a:t>
            </a:r>
          </a:p>
        </p:txBody>
      </p:sp>
      <p:sp>
        <p:nvSpPr>
          <p:cNvPr id="84" name="Oval 83">
            <a:extLst>
              <a:ext uri="{FF2B5EF4-FFF2-40B4-BE49-F238E27FC236}">
                <a16:creationId xmlns:a16="http://schemas.microsoft.com/office/drawing/2014/main" id="{65BF5D16-6FED-413B-A1F2-6434218B6021}"/>
              </a:ext>
            </a:extLst>
          </p:cNvPr>
          <p:cNvSpPr/>
          <p:nvPr/>
        </p:nvSpPr>
        <p:spPr bwMode="auto">
          <a:xfrm>
            <a:off x="1013964"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85" name="Oval 84">
            <a:extLst>
              <a:ext uri="{FF2B5EF4-FFF2-40B4-BE49-F238E27FC236}">
                <a16:creationId xmlns:a16="http://schemas.microsoft.com/office/drawing/2014/main" id="{C4AACFBC-1AE2-4940-87ED-37226BEF42C9}"/>
              </a:ext>
            </a:extLst>
          </p:cNvPr>
          <p:cNvSpPr/>
          <p:nvPr/>
        </p:nvSpPr>
        <p:spPr bwMode="auto">
          <a:xfrm>
            <a:off x="2963891"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86" name="Oval 85">
            <a:extLst>
              <a:ext uri="{FF2B5EF4-FFF2-40B4-BE49-F238E27FC236}">
                <a16:creationId xmlns:a16="http://schemas.microsoft.com/office/drawing/2014/main" id="{A77A424A-141A-4D67-9C86-AA137329B390}"/>
              </a:ext>
            </a:extLst>
          </p:cNvPr>
          <p:cNvSpPr/>
          <p:nvPr/>
        </p:nvSpPr>
        <p:spPr bwMode="auto">
          <a:xfrm>
            <a:off x="1989952"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87" name="Oval 86">
            <a:extLst>
              <a:ext uri="{FF2B5EF4-FFF2-40B4-BE49-F238E27FC236}">
                <a16:creationId xmlns:a16="http://schemas.microsoft.com/office/drawing/2014/main" id="{C1D1822D-FF83-4ED6-A73B-660C59635BBE}"/>
              </a:ext>
            </a:extLst>
          </p:cNvPr>
          <p:cNvSpPr/>
          <p:nvPr/>
        </p:nvSpPr>
        <p:spPr bwMode="auto">
          <a:xfrm>
            <a:off x="5727229"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88" name="Oval 87">
            <a:extLst>
              <a:ext uri="{FF2B5EF4-FFF2-40B4-BE49-F238E27FC236}">
                <a16:creationId xmlns:a16="http://schemas.microsoft.com/office/drawing/2014/main" id="{745768C5-5C8D-40E1-84CB-121C6764382C}"/>
              </a:ext>
            </a:extLst>
          </p:cNvPr>
          <p:cNvSpPr/>
          <p:nvPr/>
        </p:nvSpPr>
        <p:spPr bwMode="auto">
          <a:xfrm>
            <a:off x="4881844"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89" name="Oval 88">
            <a:extLst>
              <a:ext uri="{FF2B5EF4-FFF2-40B4-BE49-F238E27FC236}">
                <a16:creationId xmlns:a16="http://schemas.microsoft.com/office/drawing/2014/main" id="{E4175CD8-FFC9-4AB3-8E81-53EAFC85FF0D}"/>
              </a:ext>
            </a:extLst>
          </p:cNvPr>
          <p:cNvSpPr/>
          <p:nvPr/>
        </p:nvSpPr>
        <p:spPr bwMode="auto">
          <a:xfrm>
            <a:off x="3905856" y="1837058"/>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90" name="Oval 89">
            <a:extLst>
              <a:ext uri="{FF2B5EF4-FFF2-40B4-BE49-F238E27FC236}">
                <a16:creationId xmlns:a16="http://schemas.microsoft.com/office/drawing/2014/main" id="{F78FA38F-FCDE-40A4-A183-84E7ACCD601D}"/>
              </a:ext>
            </a:extLst>
          </p:cNvPr>
          <p:cNvSpPr/>
          <p:nvPr/>
        </p:nvSpPr>
        <p:spPr bwMode="auto">
          <a:xfrm>
            <a:off x="6587731" y="1827344"/>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545563845"/>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latin typeface="+mn-lt"/>
              </a:rPr>
              <a:t>Windows</a:t>
            </a:r>
          </a:p>
        </p:txBody>
      </p:sp>
      <p:sp>
        <p:nvSpPr>
          <p:cNvPr id="27" name="Rectangle 26">
            <a:extLst>
              <a:ext uri="{FF2B5EF4-FFF2-40B4-BE49-F238E27FC236}">
                <a16:creationId xmlns:a16="http://schemas.microsoft.com/office/drawing/2014/main" id="{3DA80994-E2BB-4D87-90AD-E5B141BF87B8}"/>
              </a:ext>
            </a:extLst>
          </p:cNvPr>
          <p:cNvSpPr/>
          <p:nvPr/>
        </p:nvSpPr>
        <p:spPr>
          <a:xfrm>
            <a:off x="2133600" y="5459782"/>
            <a:ext cx="5617136" cy="1175888"/>
          </a:xfrm>
          <a:prstGeom prst="rect">
            <a:avLst/>
          </a:prstGeom>
        </p:spPr>
        <p:txBody>
          <a:bodyPr wrap="square" lIns="67236" tIns="33618" rIns="67236" bIns="33618">
            <a:spAutoFit/>
          </a:bodyPr>
          <a:lstStyle/>
          <a:p>
            <a:r>
              <a:rPr lang="en-US" sz="1800" dirty="0">
                <a:solidFill>
                  <a:srgbClr val="7030A0"/>
                </a:solidFill>
                <a:latin typeface="Consolas"/>
              </a:rPr>
              <a:t>SELECT</a:t>
            </a:r>
            <a:r>
              <a:rPr lang="en-US" sz="1800" dirty="0">
                <a:latin typeface="Consolas"/>
              </a:rPr>
              <a:t> </a:t>
            </a:r>
            <a:r>
              <a:rPr lang="en-US" sz="1800" dirty="0" err="1">
                <a:latin typeface="Consolas"/>
              </a:rPr>
              <a:t>TollId</a:t>
            </a:r>
            <a:r>
              <a:rPr lang="en-US" sz="1800" dirty="0">
                <a:latin typeface="Consolas"/>
              </a:rPr>
              <a:t>, </a:t>
            </a:r>
            <a:r>
              <a:rPr lang="en-US" sz="1800" dirty="0">
                <a:solidFill>
                  <a:srgbClr val="7030A0"/>
                </a:solidFill>
                <a:latin typeface="Consolas"/>
              </a:rPr>
              <a:t>Count</a:t>
            </a:r>
            <a:r>
              <a:rPr lang="en-US" sz="1800" dirty="0">
                <a:latin typeface="Consolas"/>
              </a:rPr>
              <a:t>(*)</a:t>
            </a:r>
          </a:p>
          <a:p>
            <a:r>
              <a:rPr lang="en-US" sz="1800" dirty="0">
                <a:solidFill>
                  <a:srgbClr val="7030A0"/>
                </a:solidFill>
                <a:latin typeface="Consolas"/>
              </a:rPr>
              <a:t>FROM</a:t>
            </a:r>
            <a:r>
              <a:rPr lang="en-US" sz="1800" dirty="0">
                <a:latin typeface="Consolas"/>
              </a:rPr>
              <a:t> </a:t>
            </a:r>
            <a:r>
              <a:rPr lang="en-US" sz="1800" dirty="0" err="1">
                <a:latin typeface="Consolas"/>
              </a:rPr>
              <a:t>EntryStream</a:t>
            </a:r>
            <a:r>
              <a:rPr lang="en-US" sz="1800" dirty="0">
                <a:latin typeface="Consolas"/>
              </a:rPr>
              <a:t> </a:t>
            </a:r>
            <a:r>
              <a:rPr lang="en-US" sz="1800" dirty="0">
                <a:solidFill>
                  <a:srgbClr val="7030A0"/>
                </a:solidFill>
                <a:latin typeface="Consolas"/>
              </a:rPr>
              <a:t>TIMESTAMP BY</a:t>
            </a:r>
            <a:r>
              <a:rPr lang="en-US" sz="1800" dirty="0">
                <a:latin typeface="Consolas"/>
              </a:rPr>
              <a:t> </a:t>
            </a:r>
            <a:r>
              <a:rPr lang="en-US" sz="1800" dirty="0" err="1">
                <a:latin typeface="Consolas"/>
              </a:rPr>
              <a:t>EntryTime</a:t>
            </a:r>
            <a:endParaRPr lang="en-US" sz="1800" dirty="0">
              <a:latin typeface="Consolas"/>
            </a:endParaRPr>
          </a:p>
          <a:p>
            <a:r>
              <a:rPr lang="en-US" sz="1800" dirty="0">
                <a:solidFill>
                  <a:srgbClr val="7030A0"/>
                </a:solidFill>
                <a:latin typeface="Consolas"/>
              </a:rPr>
              <a:t>GROUP BY</a:t>
            </a:r>
            <a:r>
              <a:rPr lang="en-US" sz="1800" dirty="0">
                <a:latin typeface="Consolas"/>
              </a:rPr>
              <a:t> </a:t>
            </a:r>
            <a:r>
              <a:rPr lang="en-US" sz="1800" dirty="0" err="1">
                <a:latin typeface="Consolas"/>
              </a:rPr>
              <a:t>TollId</a:t>
            </a:r>
            <a:r>
              <a:rPr lang="en-US" sz="1800" dirty="0">
                <a:latin typeface="Consolas"/>
              </a:rPr>
              <a:t>, </a:t>
            </a:r>
            <a:r>
              <a:rPr lang="en-US" sz="1800" dirty="0" err="1">
                <a:solidFill>
                  <a:srgbClr val="7030A0"/>
                </a:solidFill>
                <a:latin typeface="Consolas"/>
              </a:rPr>
              <a:t>SlidingWindow</a:t>
            </a:r>
            <a:r>
              <a:rPr lang="en-US" sz="1800" dirty="0">
                <a:latin typeface="Consolas"/>
              </a:rPr>
              <a:t>(second, 10)</a:t>
            </a:r>
          </a:p>
          <a:p>
            <a:r>
              <a:rPr lang="en-US" sz="1800" b="1" dirty="0">
                <a:solidFill>
                  <a:srgbClr val="7030A0"/>
                </a:solidFill>
                <a:latin typeface="Consolas"/>
              </a:rPr>
              <a:t>HAVING</a:t>
            </a:r>
            <a:r>
              <a:rPr lang="en-US" sz="1800" dirty="0">
                <a:latin typeface="Consolas"/>
              </a:rPr>
              <a:t> </a:t>
            </a:r>
            <a:r>
              <a:rPr lang="en-US" sz="1800" dirty="0">
                <a:solidFill>
                  <a:srgbClr val="7030A0"/>
                </a:solidFill>
                <a:latin typeface="Consolas"/>
              </a:rPr>
              <a:t>COUNT</a:t>
            </a:r>
            <a:r>
              <a:rPr lang="en-US" sz="1800" dirty="0">
                <a:latin typeface="Consolas"/>
              </a:rPr>
              <a:t>(*) &gt; 3</a:t>
            </a:r>
          </a:p>
        </p:txBody>
      </p:sp>
      <p:sp>
        <p:nvSpPr>
          <p:cNvPr id="28" name="Rectangle 27">
            <a:extLst>
              <a:ext uri="{FF2B5EF4-FFF2-40B4-BE49-F238E27FC236}">
                <a16:creationId xmlns:a16="http://schemas.microsoft.com/office/drawing/2014/main" id="{4BF2C231-594D-4319-BB57-C8A514CA6538}"/>
              </a:ext>
            </a:extLst>
          </p:cNvPr>
          <p:cNvSpPr/>
          <p:nvPr/>
        </p:nvSpPr>
        <p:spPr>
          <a:xfrm>
            <a:off x="368360" y="5114890"/>
            <a:ext cx="8586817" cy="344892"/>
          </a:xfrm>
          <a:prstGeom prst="rect">
            <a:avLst/>
          </a:prstGeom>
        </p:spPr>
        <p:txBody>
          <a:bodyPr wrap="none" lIns="67236" tIns="33618" rIns="67236" bIns="33618">
            <a:spAutoFit/>
          </a:bodyPr>
          <a:lstStyle/>
          <a:p>
            <a:r>
              <a:rPr lang="en-US" sz="1800" dirty="0"/>
              <a:t>Report all toll booths which have served more than 3 vehicle in the last 10 seconds</a:t>
            </a:r>
          </a:p>
        </p:txBody>
      </p:sp>
      <p:sp>
        <p:nvSpPr>
          <p:cNvPr id="83" name="Rounded Rectangle 41">
            <a:extLst>
              <a:ext uri="{FF2B5EF4-FFF2-40B4-BE49-F238E27FC236}">
                <a16:creationId xmlns:a16="http://schemas.microsoft.com/office/drawing/2014/main" id="{17CD5589-B483-43F3-B511-494D19253274}"/>
              </a:ext>
            </a:extLst>
          </p:cNvPr>
          <p:cNvSpPr/>
          <p:nvPr/>
        </p:nvSpPr>
        <p:spPr bwMode="auto">
          <a:xfrm>
            <a:off x="2538191" y="3385787"/>
            <a:ext cx="1934006"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84" name="Rounded Rectangle 42">
            <a:extLst>
              <a:ext uri="{FF2B5EF4-FFF2-40B4-BE49-F238E27FC236}">
                <a16:creationId xmlns:a16="http://schemas.microsoft.com/office/drawing/2014/main" id="{83DE2660-48B8-4025-A0E5-7C2482FC336A}"/>
              </a:ext>
            </a:extLst>
          </p:cNvPr>
          <p:cNvSpPr/>
          <p:nvPr/>
        </p:nvSpPr>
        <p:spPr bwMode="auto">
          <a:xfrm>
            <a:off x="3525089" y="3947506"/>
            <a:ext cx="1934006"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85" name="Rounded Rectangle 46">
            <a:extLst>
              <a:ext uri="{FF2B5EF4-FFF2-40B4-BE49-F238E27FC236}">
                <a16:creationId xmlns:a16="http://schemas.microsoft.com/office/drawing/2014/main" id="{1E0B6340-FABA-443A-AF0E-375525797F13}"/>
              </a:ext>
            </a:extLst>
          </p:cNvPr>
          <p:cNvSpPr/>
          <p:nvPr/>
        </p:nvSpPr>
        <p:spPr bwMode="auto">
          <a:xfrm>
            <a:off x="4371458" y="4644432"/>
            <a:ext cx="1934006"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sp>
        <p:nvSpPr>
          <p:cNvPr id="86" name="Rounded Rectangle 39">
            <a:extLst>
              <a:ext uri="{FF2B5EF4-FFF2-40B4-BE49-F238E27FC236}">
                <a16:creationId xmlns:a16="http://schemas.microsoft.com/office/drawing/2014/main" id="{C024D38F-95AF-42F1-8438-0B16DA16E011}"/>
              </a:ext>
            </a:extLst>
          </p:cNvPr>
          <p:cNvSpPr/>
          <p:nvPr/>
        </p:nvSpPr>
        <p:spPr bwMode="auto">
          <a:xfrm>
            <a:off x="1592318" y="2761884"/>
            <a:ext cx="1934006" cy="408014"/>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93260" tIns="46630" rIns="46630" bIns="9326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448" b="0" i="0" u="none" strike="noStrike" kern="0" cap="none" spc="-51" normalizeH="0" baseline="0" noProof="0" dirty="0">
              <a:ln>
                <a:noFill/>
              </a:ln>
              <a:solidFill>
                <a:schemeClr val="tx1"/>
              </a:solidFill>
              <a:effectLst/>
              <a:uLnTx/>
              <a:uFillTx/>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47DBF2E0-5D44-44EC-BCAA-A97E02CDA989}"/>
              </a:ext>
            </a:extLst>
          </p:cNvPr>
          <p:cNvCxnSpPr>
            <a:cxnSpLocks/>
          </p:cNvCxnSpPr>
          <p:nvPr/>
        </p:nvCxnSpPr>
        <p:spPr>
          <a:xfrm>
            <a:off x="4471811" y="2460983"/>
            <a:ext cx="0" cy="914400"/>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cxnSp>
        <p:nvCxnSpPr>
          <p:cNvPr id="88" name="Straight Connector 87">
            <a:extLst>
              <a:ext uri="{FF2B5EF4-FFF2-40B4-BE49-F238E27FC236}">
                <a16:creationId xmlns:a16="http://schemas.microsoft.com/office/drawing/2014/main" id="{E715B428-C43E-40A7-BE4E-B9C21B5B748E}"/>
              </a:ext>
            </a:extLst>
          </p:cNvPr>
          <p:cNvCxnSpPr>
            <a:cxnSpLocks/>
          </p:cNvCxnSpPr>
          <p:nvPr/>
        </p:nvCxnSpPr>
        <p:spPr>
          <a:xfrm>
            <a:off x="6289193" y="2797955"/>
            <a:ext cx="10757" cy="1867614"/>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89" name="Rectangle 88">
            <a:extLst>
              <a:ext uri="{FF2B5EF4-FFF2-40B4-BE49-F238E27FC236}">
                <a16:creationId xmlns:a16="http://schemas.microsoft.com/office/drawing/2014/main" id="{0DC26F30-072F-4C98-B098-9EE19B637C6D}"/>
              </a:ext>
            </a:extLst>
          </p:cNvPr>
          <p:cNvSpPr/>
          <p:nvPr/>
        </p:nvSpPr>
        <p:spPr bwMode="auto">
          <a:xfrm>
            <a:off x="3373070" y="1488154"/>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90" name="Rectangle 89">
            <a:extLst>
              <a:ext uri="{FF2B5EF4-FFF2-40B4-BE49-F238E27FC236}">
                <a16:creationId xmlns:a16="http://schemas.microsoft.com/office/drawing/2014/main" id="{923CC22D-D30C-4106-92AF-71D583FA1D52}"/>
              </a:ext>
            </a:extLst>
          </p:cNvPr>
          <p:cNvSpPr/>
          <p:nvPr/>
        </p:nvSpPr>
        <p:spPr bwMode="auto">
          <a:xfrm>
            <a:off x="4326916" y="1496477"/>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cxnSp>
        <p:nvCxnSpPr>
          <p:cNvPr id="91" name="Straight Arrow Connector 90">
            <a:extLst>
              <a:ext uri="{FF2B5EF4-FFF2-40B4-BE49-F238E27FC236}">
                <a16:creationId xmlns:a16="http://schemas.microsoft.com/office/drawing/2014/main" id="{97591595-5CB8-4F54-9D6E-56D1DC35507B}"/>
              </a:ext>
            </a:extLst>
          </p:cNvPr>
          <p:cNvCxnSpPr>
            <a:stCxn id="108" idx="6"/>
          </p:cNvCxnSpPr>
          <p:nvPr/>
        </p:nvCxnSpPr>
        <p:spPr>
          <a:xfrm flipV="1">
            <a:off x="1600200" y="2027275"/>
            <a:ext cx="5180839" cy="4520"/>
          </a:xfrm>
          <a:prstGeom prst="straightConnector1">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92" name="TextBox 20">
            <a:extLst>
              <a:ext uri="{FF2B5EF4-FFF2-40B4-BE49-F238E27FC236}">
                <a16:creationId xmlns:a16="http://schemas.microsoft.com/office/drawing/2014/main" id="{7E289E59-8E13-40F2-A270-E7404C710C0E}"/>
              </a:ext>
            </a:extLst>
          </p:cNvPr>
          <p:cNvSpPr txBox="1"/>
          <p:nvPr/>
        </p:nvSpPr>
        <p:spPr>
          <a:xfrm>
            <a:off x="1467019" y="1743562"/>
            <a:ext cx="77365" cy="19213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0</a:t>
            </a:r>
          </a:p>
        </p:txBody>
      </p:sp>
      <p:sp>
        <p:nvSpPr>
          <p:cNvPr id="93" name="TextBox 21">
            <a:extLst>
              <a:ext uri="{FF2B5EF4-FFF2-40B4-BE49-F238E27FC236}">
                <a16:creationId xmlns:a16="http://schemas.microsoft.com/office/drawing/2014/main" id="{BA675437-AF9C-4798-9E70-34DB726AC1A5}"/>
              </a:ext>
            </a:extLst>
          </p:cNvPr>
          <p:cNvSpPr txBox="1"/>
          <p:nvPr/>
        </p:nvSpPr>
        <p:spPr>
          <a:xfrm>
            <a:off x="2447704" y="1743562"/>
            <a:ext cx="75855"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5</a:t>
            </a:r>
          </a:p>
        </p:txBody>
      </p:sp>
      <p:sp>
        <p:nvSpPr>
          <p:cNvPr id="94" name="TextBox 22">
            <a:extLst>
              <a:ext uri="{FF2B5EF4-FFF2-40B4-BE49-F238E27FC236}">
                <a16:creationId xmlns:a16="http://schemas.microsoft.com/office/drawing/2014/main" id="{FA0C12A1-AB85-4DBA-B653-9E731F4E33B0}"/>
              </a:ext>
            </a:extLst>
          </p:cNvPr>
          <p:cNvSpPr txBox="1"/>
          <p:nvPr/>
        </p:nvSpPr>
        <p:spPr>
          <a:xfrm>
            <a:off x="5318302" y="1743562"/>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20</a:t>
            </a:r>
          </a:p>
        </p:txBody>
      </p:sp>
      <p:sp>
        <p:nvSpPr>
          <p:cNvPr id="95" name="TextBox 23">
            <a:extLst>
              <a:ext uri="{FF2B5EF4-FFF2-40B4-BE49-F238E27FC236}">
                <a16:creationId xmlns:a16="http://schemas.microsoft.com/office/drawing/2014/main" id="{60DA46BE-2A1E-4967-8CDB-9D09766C5178}"/>
              </a:ext>
            </a:extLst>
          </p:cNvPr>
          <p:cNvSpPr txBox="1"/>
          <p:nvPr/>
        </p:nvSpPr>
        <p:spPr>
          <a:xfrm>
            <a:off x="3421373" y="1743562"/>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10</a:t>
            </a:r>
          </a:p>
        </p:txBody>
      </p:sp>
      <p:sp>
        <p:nvSpPr>
          <p:cNvPr id="96" name="TextBox 24">
            <a:extLst>
              <a:ext uri="{FF2B5EF4-FFF2-40B4-BE49-F238E27FC236}">
                <a16:creationId xmlns:a16="http://schemas.microsoft.com/office/drawing/2014/main" id="{7D5C9B10-B405-4F91-9A92-E308B9CB13DB}"/>
              </a:ext>
            </a:extLst>
          </p:cNvPr>
          <p:cNvSpPr txBox="1"/>
          <p:nvPr/>
        </p:nvSpPr>
        <p:spPr>
          <a:xfrm>
            <a:off x="4355265" y="1743562"/>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15</a:t>
            </a:r>
          </a:p>
        </p:txBody>
      </p:sp>
      <p:sp>
        <p:nvSpPr>
          <p:cNvPr id="97" name="TextBox 26">
            <a:extLst>
              <a:ext uri="{FF2B5EF4-FFF2-40B4-BE49-F238E27FC236}">
                <a16:creationId xmlns:a16="http://schemas.microsoft.com/office/drawing/2014/main" id="{C96F1A1E-1E2F-4539-8807-E60AC3B8FC1E}"/>
              </a:ext>
            </a:extLst>
          </p:cNvPr>
          <p:cNvSpPr txBox="1"/>
          <p:nvPr/>
        </p:nvSpPr>
        <p:spPr>
          <a:xfrm>
            <a:off x="6173188" y="1743562"/>
            <a:ext cx="151708" cy="188385"/>
          </a:xfrm>
          <a:prstGeom prst="rect">
            <a:avLst/>
          </a:prstGeom>
          <a:ln>
            <a:noFill/>
          </a:ln>
        </p:spPr>
        <p:style>
          <a:lnRef idx="2">
            <a:schemeClr val="dk1"/>
          </a:lnRef>
          <a:fillRef idx="1">
            <a:schemeClr val="lt1"/>
          </a:fillRef>
          <a:effectRef idx="0">
            <a:schemeClr val="dk1"/>
          </a:effectRef>
          <a:fontRef idx="minor">
            <a:schemeClr val="dk1"/>
          </a:fontRef>
        </p:style>
        <p:txBody>
          <a:bodyPr wrap="none" lIns="0" tIns="0" rIns="0" bIns="0"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71" normalizeH="0" baseline="0" noProof="0" dirty="0">
                <a:ln>
                  <a:noFill/>
                </a:ln>
                <a:solidFill>
                  <a:schemeClr val="tx1"/>
                </a:solidFill>
                <a:effectLst/>
                <a:uLnTx/>
                <a:uFillTx/>
              </a:rPr>
              <a:t>25</a:t>
            </a:r>
          </a:p>
        </p:txBody>
      </p:sp>
      <p:cxnSp>
        <p:nvCxnSpPr>
          <p:cNvPr id="98" name="Straight Connector 97">
            <a:extLst>
              <a:ext uri="{FF2B5EF4-FFF2-40B4-BE49-F238E27FC236}">
                <a16:creationId xmlns:a16="http://schemas.microsoft.com/office/drawing/2014/main" id="{FA6D2861-BB37-489F-9A00-782258BA4FAC}"/>
              </a:ext>
            </a:extLst>
          </p:cNvPr>
          <p:cNvCxnSpPr>
            <a:cxnSpLocks/>
          </p:cNvCxnSpPr>
          <p:nvPr/>
        </p:nvCxnSpPr>
        <p:spPr>
          <a:xfrm>
            <a:off x="3518849" y="2258301"/>
            <a:ext cx="7475" cy="461894"/>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99" name="Rectangle 98">
            <a:extLst>
              <a:ext uri="{FF2B5EF4-FFF2-40B4-BE49-F238E27FC236}">
                <a16:creationId xmlns:a16="http://schemas.microsoft.com/office/drawing/2014/main" id="{053753DA-657B-48A7-A3A7-5433D45A6822}"/>
              </a:ext>
            </a:extLst>
          </p:cNvPr>
          <p:cNvSpPr/>
          <p:nvPr/>
        </p:nvSpPr>
        <p:spPr bwMode="auto">
          <a:xfrm>
            <a:off x="3473009" y="350132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100" name="Rectangle 99">
            <a:extLst>
              <a:ext uri="{FF2B5EF4-FFF2-40B4-BE49-F238E27FC236}">
                <a16:creationId xmlns:a16="http://schemas.microsoft.com/office/drawing/2014/main" id="{566111AA-FF7D-484A-8728-77EDBF0EE3FE}"/>
              </a:ext>
            </a:extLst>
          </p:cNvPr>
          <p:cNvSpPr/>
          <p:nvPr/>
        </p:nvSpPr>
        <p:spPr bwMode="auto">
          <a:xfrm>
            <a:off x="3128792" y="350132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cxnSp>
        <p:nvCxnSpPr>
          <p:cNvPr id="101" name="Straight Connector 100">
            <a:extLst>
              <a:ext uri="{FF2B5EF4-FFF2-40B4-BE49-F238E27FC236}">
                <a16:creationId xmlns:a16="http://schemas.microsoft.com/office/drawing/2014/main" id="{F8D90AEF-5D23-4FC1-BF2F-454B4E27A5DF}"/>
              </a:ext>
            </a:extLst>
          </p:cNvPr>
          <p:cNvCxnSpPr>
            <a:cxnSpLocks/>
          </p:cNvCxnSpPr>
          <p:nvPr/>
        </p:nvCxnSpPr>
        <p:spPr>
          <a:xfrm>
            <a:off x="5462411" y="2689583"/>
            <a:ext cx="0" cy="1277165"/>
          </a:xfrm>
          <a:prstGeom prst="line">
            <a:avLst/>
          </a:prstGeom>
          <a:ln w="3175">
            <a:prstDash val="dash"/>
            <a:headEnd type="none"/>
            <a:tailEnd type="none"/>
          </a:ln>
        </p:spPr>
        <p:style>
          <a:lnRef idx="2">
            <a:schemeClr val="dk1"/>
          </a:lnRef>
          <a:fillRef idx="1">
            <a:schemeClr val="lt1"/>
          </a:fillRef>
          <a:effectRef idx="0">
            <a:schemeClr val="dk1"/>
          </a:effectRef>
          <a:fontRef idx="minor">
            <a:schemeClr val="dk1"/>
          </a:fontRef>
        </p:style>
      </p:cxnSp>
      <p:sp>
        <p:nvSpPr>
          <p:cNvPr id="102" name="Rectangle 101">
            <a:extLst>
              <a:ext uri="{FF2B5EF4-FFF2-40B4-BE49-F238E27FC236}">
                <a16:creationId xmlns:a16="http://schemas.microsoft.com/office/drawing/2014/main" id="{FE08E8A1-819A-4BF5-B9E5-BE1E7236E485}"/>
              </a:ext>
            </a:extLst>
          </p:cNvPr>
          <p:cNvSpPr/>
          <p:nvPr/>
        </p:nvSpPr>
        <p:spPr bwMode="auto">
          <a:xfrm>
            <a:off x="4435507" y="406118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103" name="Rectangle 102">
            <a:extLst>
              <a:ext uri="{FF2B5EF4-FFF2-40B4-BE49-F238E27FC236}">
                <a16:creationId xmlns:a16="http://schemas.microsoft.com/office/drawing/2014/main" id="{88D5082B-8279-4654-9206-FEFBE6CF5472}"/>
              </a:ext>
            </a:extLst>
          </p:cNvPr>
          <p:cNvSpPr/>
          <p:nvPr/>
        </p:nvSpPr>
        <p:spPr bwMode="auto">
          <a:xfrm>
            <a:off x="2468720" y="2891728"/>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104" name="TextBox 1">
            <a:extLst>
              <a:ext uri="{FF2B5EF4-FFF2-40B4-BE49-F238E27FC236}">
                <a16:creationId xmlns:a16="http://schemas.microsoft.com/office/drawing/2014/main" id="{AAE74245-C04F-46EC-AA47-03D44F3E7073}"/>
              </a:ext>
            </a:extLst>
          </p:cNvPr>
          <p:cNvSpPr txBox="1"/>
          <p:nvPr/>
        </p:nvSpPr>
        <p:spPr>
          <a:xfrm>
            <a:off x="999962" y="1268097"/>
            <a:ext cx="778868" cy="489365"/>
          </a:xfrm>
          <a:prstGeom prst="rect">
            <a:avLst/>
          </a:prstGeom>
          <a:ln>
            <a:noFill/>
          </a:ln>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nSpc>
                <a:spcPct val="90000"/>
              </a:lnSpc>
              <a:spcAft>
                <a:spcPts val="600"/>
              </a:spcAft>
            </a:pPr>
            <a:r>
              <a:rPr lang="en-US" sz="1400" dirty="0">
                <a:solidFill>
                  <a:schemeClr val="tx1"/>
                </a:solidFill>
              </a:rPr>
              <a:t>Entry</a:t>
            </a:r>
          </a:p>
        </p:txBody>
      </p:sp>
      <p:sp>
        <p:nvSpPr>
          <p:cNvPr id="105" name="TextBox 43">
            <a:extLst>
              <a:ext uri="{FF2B5EF4-FFF2-40B4-BE49-F238E27FC236}">
                <a16:creationId xmlns:a16="http://schemas.microsoft.com/office/drawing/2014/main" id="{80E30435-F7FE-4DBE-81FC-BD50BA4ABFE4}"/>
              </a:ext>
            </a:extLst>
          </p:cNvPr>
          <p:cNvSpPr txBox="1"/>
          <p:nvPr/>
        </p:nvSpPr>
        <p:spPr>
          <a:xfrm>
            <a:off x="991495" y="2142253"/>
            <a:ext cx="646652" cy="489365"/>
          </a:xfrm>
          <a:prstGeom prst="rect">
            <a:avLst/>
          </a:prstGeom>
          <a:ln>
            <a:noFill/>
          </a:ln>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nSpc>
                <a:spcPct val="90000"/>
              </a:lnSpc>
              <a:spcAft>
                <a:spcPts val="600"/>
              </a:spcAft>
            </a:pPr>
            <a:r>
              <a:rPr lang="en-US" sz="1400" dirty="0">
                <a:solidFill>
                  <a:schemeClr val="tx1"/>
                </a:solidFill>
              </a:rPr>
              <a:t>Exit</a:t>
            </a:r>
          </a:p>
        </p:txBody>
      </p:sp>
      <p:sp>
        <p:nvSpPr>
          <p:cNvPr id="106" name="Rectangle 105">
            <a:extLst>
              <a:ext uri="{FF2B5EF4-FFF2-40B4-BE49-F238E27FC236}">
                <a16:creationId xmlns:a16="http://schemas.microsoft.com/office/drawing/2014/main" id="{C0F08A02-58CA-424B-914C-F16758A2BC2B}"/>
              </a:ext>
            </a:extLst>
          </p:cNvPr>
          <p:cNvSpPr/>
          <p:nvPr/>
        </p:nvSpPr>
        <p:spPr bwMode="auto">
          <a:xfrm>
            <a:off x="5299172" y="215618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1</a:t>
            </a:r>
          </a:p>
        </p:txBody>
      </p:sp>
      <p:sp>
        <p:nvSpPr>
          <p:cNvPr id="107" name="Rectangle 106">
            <a:extLst>
              <a:ext uri="{FF2B5EF4-FFF2-40B4-BE49-F238E27FC236}">
                <a16:creationId xmlns:a16="http://schemas.microsoft.com/office/drawing/2014/main" id="{E9C22013-C644-4904-98F7-37D0F484FE0D}"/>
              </a:ext>
            </a:extLst>
          </p:cNvPr>
          <p:cNvSpPr/>
          <p:nvPr/>
        </p:nvSpPr>
        <p:spPr bwMode="auto">
          <a:xfrm>
            <a:off x="6159629" y="2156183"/>
            <a:ext cx="217182" cy="17885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chemeClr val="tx1"/>
                </a:solidFill>
                <a:effectLst/>
                <a:uLnTx/>
                <a:uFillTx/>
              </a:rPr>
              <a:t>5</a:t>
            </a:r>
          </a:p>
        </p:txBody>
      </p:sp>
      <p:sp>
        <p:nvSpPr>
          <p:cNvPr id="108" name="Oval 107">
            <a:extLst>
              <a:ext uri="{FF2B5EF4-FFF2-40B4-BE49-F238E27FC236}">
                <a16:creationId xmlns:a16="http://schemas.microsoft.com/office/drawing/2014/main" id="{C38BEB62-1B27-42E1-8A06-2C0AC8C05EAF}"/>
              </a:ext>
            </a:extLst>
          </p:cNvPr>
          <p:cNvSpPr/>
          <p:nvPr/>
        </p:nvSpPr>
        <p:spPr bwMode="auto">
          <a:xfrm>
            <a:off x="1479566"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109" name="Oval 108">
            <a:extLst>
              <a:ext uri="{FF2B5EF4-FFF2-40B4-BE49-F238E27FC236}">
                <a16:creationId xmlns:a16="http://schemas.microsoft.com/office/drawing/2014/main" id="{DACF2C56-B7EA-4C46-819B-CCDE6F540F57}"/>
              </a:ext>
            </a:extLst>
          </p:cNvPr>
          <p:cNvSpPr/>
          <p:nvPr/>
        </p:nvSpPr>
        <p:spPr bwMode="auto">
          <a:xfrm>
            <a:off x="3429493"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110" name="Oval 109">
            <a:extLst>
              <a:ext uri="{FF2B5EF4-FFF2-40B4-BE49-F238E27FC236}">
                <a16:creationId xmlns:a16="http://schemas.microsoft.com/office/drawing/2014/main" id="{1C06F23F-0350-4447-83D4-DAFCF8F7C95D}"/>
              </a:ext>
            </a:extLst>
          </p:cNvPr>
          <p:cNvSpPr/>
          <p:nvPr/>
        </p:nvSpPr>
        <p:spPr bwMode="auto">
          <a:xfrm>
            <a:off x="2455554"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111" name="Oval 110">
            <a:extLst>
              <a:ext uri="{FF2B5EF4-FFF2-40B4-BE49-F238E27FC236}">
                <a16:creationId xmlns:a16="http://schemas.microsoft.com/office/drawing/2014/main" id="{8BC3D34E-E4F9-445D-A7FF-0C0598B48FC2}"/>
              </a:ext>
            </a:extLst>
          </p:cNvPr>
          <p:cNvSpPr/>
          <p:nvPr/>
        </p:nvSpPr>
        <p:spPr bwMode="auto">
          <a:xfrm>
            <a:off x="6192831"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112" name="Oval 111">
            <a:extLst>
              <a:ext uri="{FF2B5EF4-FFF2-40B4-BE49-F238E27FC236}">
                <a16:creationId xmlns:a16="http://schemas.microsoft.com/office/drawing/2014/main" id="{103CC55D-2171-4868-82A9-F69A5B7A40D1}"/>
              </a:ext>
            </a:extLst>
          </p:cNvPr>
          <p:cNvSpPr/>
          <p:nvPr/>
        </p:nvSpPr>
        <p:spPr bwMode="auto">
          <a:xfrm>
            <a:off x="5347446"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
        <p:nvSpPr>
          <p:cNvPr id="113" name="Oval 112">
            <a:extLst>
              <a:ext uri="{FF2B5EF4-FFF2-40B4-BE49-F238E27FC236}">
                <a16:creationId xmlns:a16="http://schemas.microsoft.com/office/drawing/2014/main" id="{62ADC883-2376-4A9F-8E6D-4F99B261E0BC}"/>
              </a:ext>
            </a:extLst>
          </p:cNvPr>
          <p:cNvSpPr/>
          <p:nvPr/>
        </p:nvSpPr>
        <p:spPr bwMode="auto">
          <a:xfrm>
            <a:off x="4371458" y="1974306"/>
            <a:ext cx="120634" cy="11497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marL="0" marR="0" lvl="0" indent="0" algn="ctr" defTabSz="932290" eaLnBrk="1" fontAlgn="auto" latinLnBrk="0" hangingPunct="1">
              <a:lnSpc>
                <a:spcPct val="100000"/>
              </a:lnSpc>
              <a:spcBef>
                <a:spcPts val="0"/>
              </a:spcBef>
              <a:spcAft>
                <a:spcPts val="0"/>
              </a:spcAft>
              <a:buClrTx/>
              <a:buSzTx/>
              <a:buFontTx/>
              <a:buNone/>
              <a:tabLst/>
              <a:defRPr/>
            </a:pPr>
            <a:endParaRPr kumimoji="0" lang="en-US" sz="204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4161519674"/>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oup 105"/>
          <p:cNvGrpSpPr/>
          <p:nvPr/>
        </p:nvGrpSpPr>
        <p:grpSpPr>
          <a:xfrm>
            <a:off x="566779" y="2784564"/>
            <a:ext cx="6391739" cy="450923"/>
            <a:chOff x="187711" y="2417014"/>
            <a:chExt cx="8693209" cy="613252"/>
          </a:xfrm>
        </p:grpSpPr>
        <p:sp>
          <p:nvSpPr>
            <p:cNvPr id="10" name="TextBox 9"/>
            <p:cNvSpPr txBox="1"/>
            <p:nvPr/>
          </p:nvSpPr>
          <p:spPr>
            <a:xfrm>
              <a:off x="1545781" y="2535220"/>
              <a:ext cx="1535818" cy="376717"/>
            </a:xfrm>
            <a:prstGeom prst="rect">
              <a:avLst/>
            </a:prstGeom>
            <a:noFill/>
          </p:spPr>
          <p:txBody>
            <a:bodyPr wrap="none" rtlCol="0">
              <a:spAutoFit/>
            </a:bodyPr>
            <a:lstStyle/>
            <a:p>
              <a:r>
                <a:rPr lang="en-US" sz="1200" dirty="0"/>
                <a:t>{“YZB 1245”, 3}</a:t>
              </a:r>
            </a:p>
          </p:txBody>
        </p:sp>
        <p:sp>
          <p:nvSpPr>
            <p:cNvPr id="12" name="TextBox 11"/>
            <p:cNvSpPr txBox="1"/>
            <p:nvPr/>
          </p:nvSpPr>
          <p:spPr>
            <a:xfrm>
              <a:off x="5146514" y="2535220"/>
              <a:ext cx="1639595" cy="376717"/>
            </a:xfrm>
            <a:prstGeom prst="rect">
              <a:avLst/>
            </a:prstGeom>
            <a:noFill/>
          </p:spPr>
          <p:txBody>
            <a:bodyPr wrap="none" rtlCol="0">
              <a:spAutoFit/>
            </a:bodyPr>
            <a:lstStyle/>
            <a:p>
              <a:r>
                <a:rPr lang="en-US" sz="1200" dirty="0"/>
                <a:t>{“WAA 3423”, 2}</a:t>
              </a:r>
            </a:p>
          </p:txBody>
        </p:sp>
        <p:sp>
          <p:nvSpPr>
            <p:cNvPr id="13" name="TextBox 12"/>
            <p:cNvSpPr txBox="1"/>
            <p:nvPr/>
          </p:nvSpPr>
          <p:spPr>
            <a:xfrm>
              <a:off x="7444519" y="2514904"/>
              <a:ext cx="1436401" cy="376717"/>
            </a:xfrm>
            <a:prstGeom prst="rect">
              <a:avLst/>
            </a:prstGeom>
            <a:noFill/>
          </p:spPr>
          <p:txBody>
            <a:bodyPr wrap="none" rtlCol="0">
              <a:spAutoFit/>
            </a:bodyPr>
            <a:lstStyle/>
            <a:p>
              <a:r>
                <a:rPr lang="en-US" sz="1200" dirty="0"/>
                <a:t>{“AB 2678”, 3}</a:t>
              </a:r>
            </a:p>
          </p:txBody>
        </p:sp>
        <p:sp>
          <p:nvSpPr>
            <p:cNvPr id="44" name="Oval 43"/>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5" name="Oval 44"/>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6" name="Oval 45"/>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7" name="Oval 46"/>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5" name="TextBox 64"/>
            <p:cNvSpPr txBox="1"/>
            <p:nvPr/>
          </p:nvSpPr>
          <p:spPr>
            <a:xfrm>
              <a:off x="187711" y="2417014"/>
              <a:ext cx="1345409" cy="546214"/>
            </a:xfrm>
            <a:prstGeom prst="rect">
              <a:avLst/>
            </a:prstGeom>
            <a:noFill/>
          </p:spPr>
          <p:txBody>
            <a:bodyPr wrap="none" lIns="137148" tIns="109719" rIns="137148" bIns="109719" rtlCol="0">
              <a:spAutoFit/>
            </a:bodyPr>
            <a:lstStyle/>
            <a:p>
              <a:pPr>
                <a:lnSpc>
                  <a:spcPct val="90000"/>
                </a:lnSpc>
                <a:spcAft>
                  <a:spcPts val="441"/>
                </a:spcAft>
              </a:pPr>
              <a:r>
                <a:rPr lang="en-US" sz="1300" dirty="0">
                  <a:gradFill>
                    <a:gsLst>
                      <a:gs pos="2917">
                        <a:schemeClr val="tx1"/>
                      </a:gs>
                      <a:gs pos="30000">
                        <a:schemeClr val="tx1"/>
                      </a:gs>
                    </a:gsLst>
                    <a:lin ang="5400000" scaled="0"/>
                  </a:gradFill>
                </a:rPr>
                <a:t>Toll Entry :</a:t>
              </a:r>
            </a:p>
          </p:txBody>
        </p:sp>
        <p:sp>
          <p:nvSpPr>
            <p:cNvPr id="11" name="TextBox 10"/>
            <p:cNvSpPr txBox="1"/>
            <p:nvPr/>
          </p:nvSpPr>
          <p:spPr>
            <a:xfrm>
              <a:off x="3200195" y="2532748"/>
              <a:ext cx="1567997" cy="376717"/>
            </a:xfrm>
            <a:prstGeom prst="rect">
              <a:avLst/>
            </a:prstGeom>
            <a:noFill/>
          </p:spPr>
          <p:txBody>
            <a:bodyPr wrap="none" rtlCol="0">
              <a:spAutoFit/>
            </a:bodyPr>
            <a:lstStyle/>
            <a:p>
              <a:r>
                <a:rPr lang="en-US" sz="1200" dirty="0"/>
                <a:t>{“TYU 4587”, 7}</a:t>
              </a:r>
            </a:p>
          </p:txBody>
        </p:sp>
      </p:grpSp>
      <p:grpSp>
        <p:nvGrpSpPr>
          <p:cNvPr id="107" name="Group 106"/>
          <p:cNvGrpSpPr/>
          <p:nvPr/>
        </p:nvGrpSpPr>
        <p:grpSpPr>
          <a:xfrm>
            <a:off x="578834" y="3200965"/>
            <a:ext cx="8250163" cy="438481"/>
            <a:chOff x="204107" y="2983316"/>
            <a:chExt cx="11220795" cy="596331"/>
          </a:xfrm>
        </p:grpSpPr>
        <p:grpSp>
          <p:nvGrpSpPr>
            <p:cNvPr id="2" name="Group 1"/>
            <p:cNvGrpSpPr/>
            <p:nvPr/>
          </p:nvGrpSpPr>
          <p:grpSpPr>
            <a:xfrm>
              <a:off x="2683898" y="3064023"/>
              <a:ext cx="8741004" cy="515624"/>
              <a:chOff x="2683898" y="3435498"/>
              <a:chExt cx="8741004" cy="515624"/>
            </a:xfrm>
          </p:grpSpPr>
          <p:sp>
            <p:nvSpPr>
              <p:cNvPr id="48" name="TextBox 47"/>
              <p:cNvSpPr txBox="1"/>
              <p:nvPr/>
            </p:nvSpPr>
            <p:spPr>
              <a:xfrm>
                <a:off x="2683898" y="3444981"/>
                <a:ext cx="1794737" cy="376717"/>
              </a:xfrm>
              <a:prstGeom prst="rect">
                <a:avLst/>
              </a:prstGeom>
              <a:noFill/>
            </p:spPr>
            <p:txBody>
              <a:bodyPr wrap="none" rtlCol="0">
                <a:spAutoFit/>
              </a:bodyPr>
              <a:lstStyle/>
              <a:p>
                <a:r>
                  <a:rPr lang="en-US" sz="1200" b="1" dirty="0">
                    <a:solidFill>
                      <a:schemeClr val="tx2"/>
                    </a:solidFill>
                  </a:rPr>
                  <a:t>{“YZB 1245”, 3}</a:t>
                </a:r>
              </a:p>
            </p:txBody>
          </p:sp>
          <p:sp>
            <p:nvSpPr>
              <p:cNvPr id="49" name="TextBox 48"/>
              <p:cNvSpPr txBox="1"/>
              <p:nvPr/>
            </p:nvSpPr>
            <p:spPr>
              <a:xfrm>
                <a:off x="8081807" y="3442507"/>
                <a:ext cx="1794737" cy="376717"/>
              </a:xfrm>
              <a:prstGeom prst="rect">
                <a:avLst/>
              </a:prstGeom>
              <a:noFill/>
            </p:spPr>
            <p:txBody>
              <a:bodyPr wrap="none" rtlCol="0">
                <a:spAutoFit/>
              </a:bodyPr>
              <a:lstStyle/>
              <a:p>
                <a:r>
                  <a:rPr lang="en-US" sz="1200" b="1" dirty="0">
                    <a:solidFill>
                      <a:schemeClr val="tx2"/>
                    </a:solidFill>
                  </a:rPr>
                  <a:t>{“TYU 4587”, 7}</a:t>
                </a:r>
              </a:p>
            </p:txBody>
          </p:sp>
          <p:sp>
            <p:nvSpPr>
              <p:cNvPr id="50" name="TextBox 49"/>
              <p:cNvSpPr txBox="1"/>
              <p:nvPr/>
            </p:nvSpPr>
            <p:spPr>
              <a:xfrm>
                <a:off x="6360831" y="3444981"/>
                <a:ext cx="1856132" cy="376717"/>
              </a:xfrm>
              <a:prstGeom prst="rect">
                <a:avLst/>
              </a:prstGeom>
              <a:noFill/>
            </p:spPr>
            <p:txBody>
              <a:bodyPr wrap="none" rtlCol="0">
                <a:spAutoFit/>
              </a:bodyPr>
              <a:lstStyle/>
              <a:p>
                <a:r>
                  <a:rPr lang="en-US" sz="1200" b="1" dirty="0">
                    <a:solidFill>
                      <a:schemeClr val="tx2"/>
                    </a:solidFill>
                  </a:rPr>
                  <a:t>{“WAA 3423”, 2}</a:t>
                </a:r>
              </a:p>
            </p:txBody>
          </p:sp>
          <p:sp>
            <p:nvSpPr>
              <p:cNvPr id="51" name="TextBox 50"/>
              <p:cNvSpPr txBox="1"/>
              <p:nvPr/>
            </p:nvSpPr>
            <p:spPr>
              <a:xfrm>
                <a:off x="9747896" y="3435498"/>
                <a:ext cx="1677006" cy="376717"/>
              </a:xfrm>
              <a:prstGeom prst="rect">
                <a:avLst/>
              </a:prstGeom>
              <a:noFill/>
            </p:spPr>
            <p:txBody>
              <a:bodyPr wrap="none" rtlCol="0">
                <a:spAutoFit/>
              </a:bodyPr>
              <a:lstStyle/>
              <a:p>
                <a:r>
                  <a:rPr lang="en-US" sz="1200" b="1" dirty="0">
                    <a:solidFill>
                      <a:schemeClr val="tx2"/>
                    </a:solidFill>
                  </a:rPr>
                  <a:t>{“AB 2678”, 3}</a:t>
                </a:r>
              </a:p>
            </p:txBody>
          </p:sp>
          <p:sp>
            <p:nvSpPr>
              <p:cNvPr id="52" name="Oval 51"/>
              <p:cNvSpPr/>
              <p:nvPr/>
            </p:nvSpPr>
            <p:spPr bwMode="auto">
              <a:xfrm>
                <a:off x="8633165" y="3798722"/>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sp>
            <p:nvSpPr>
              <p:cNvPr id="53" name="Oval 52"/>
              <p:cNvSpPr/>
              <p:nvPr/>
            </p:nvSpPr>
            <p:spPr bwMode="auto">
              <a:xfrm>
                <a:off x="3321873" y="3798722"/>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sp>
            <p:nvSpPr>
              <p:cNvPr id="54" name="Oval 53"/>
              <p:cNvSpPr/>
              <p:nvPr/>
            </p:nvSpPr>
            <p:spPr bwMode="auto">
              <a:xfrm>
                <a:off x="6873527" y="3793995"/>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sp>
            <p:nvSpPr>
              <p:cNvPr id="55" name="Oval 54"/>
              <p:cNvSpPr/>
              <p:nvPr/>
            </p:nvSpPr>
            <p:spPr bwMode="auto">
              <a:xfrm>
                <a:off x="10176591" y="3798722"/>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grpSp>
        <p:sp>
          <p:nvSpPr>
            <p:cNvPr id="66" name="TextBox 65"/>
            <p:cNvSpPr txBox="1"/>
            <p:nvPr/>
          </p:nvSpPr>
          <p:spPr>
            <a:xfrm>
              <a:off x="204107" y="2983316"/>
              <a:ext cx="1384566" cy="546214"/>
            </a:xfrm>
            <a:prstGeom prst="rect">
              <a:avLst/>
            </a:prstGeom>
            <a:noFill/>
          </p:spPr>
          <p:txBody>
            <a:bodyPr wrap="none" lIns="137148" tIns="109719" rIns="137148" bIns="109719" rtlCol="0">
              <a:spAutoFit/>
            </a:bodyPr>
            <a:lstStyle/>
            <a:p>
              <a:pPr>
                <a:lnSpc>
                  <a:spcPct val="90000"/>
                </a:lnSpc>
                <a:spcAft>
                  <a:spcPts val="441"/>
                </a:spcAft>
              </a:pPr>
              <a:r>
                <a:rPr lang="en-US" sz="1300" b="1" dirty="0">
                  <a:solidFill>
                    <a:schemeClr val="tx2"/>
                  </a:solidFill>
                </a:rPr>
                <a:t>Toll Exit :</a:t>
              </a:r>
            </a:p>
          </p:txBody>
        </p:sp>
      </p:grpSp>
      <p:sp>
        <p:nvSpPr>
          <p:cNvPr id="67" name="Rectangle 66"/>
          <p:cNvSpPr/>
          <p:nvPr/>
        </p:nvSpPr>
        <p:spPr>
          <a:xfrm>
            <a:off x="306917" y="4674522"/>
            <a:ext cx="8786592" cy="1244686"/>
          </a:xfrm>
          <a:prstGeom prst="rect">
            <a:avLst/>
          </a:prstGeom>
        </p:spPr>
        <p:txBody>
          <a:bodyPr wrap="square" lIns="89648" tIns="44824" rIns="89648" bIns="44824">
            <a:spAutoFit/>
          </a:bodyPr>
          <a:lstStyle/>
          <a:p>
            <a:r>
              <a:rPr lang="en-US" sz="1500" dirty="0">
                <a:solidFill>
                  <a:srgbClr val="7030A0"/>
                </a:solidFill>
                <a:latin typeface="Consolas"/>
              </a:rPr>
              <a:t>SELECT</a:t>
            </a:r>
            <a:r>
              <a:rPr lang="en-US" sz="1500" dirty="0">
                <a:solidFill>
                  <a:schemeClr val="accent1">
                    <a:lumMod val="50000"/>
                    <a:lumOff val="50000"/>
                  </a:schemeClr>
                </a:solidFill>
                <a:latin typeface="Consolas"/>
              </a:rPr>
              <a:t> </a:t>
            </a:r>
            <a:r>
              <a:rPr lang="en-US" sz="1500" dirty="0" err="1">
                <a:latin typeface="Consolas"/>
              </a:rPr>
              <a:t>EN.LicensePlate</a:t>
            </a:r>
            <a:r>
              <a:rPr lang="en-US" sz="1500" dirty="0">
                <a:latin typeface="Consolas"/>
              </a:rPr>
              <a:t>,</a:t>
            </a:r>
            <a:r>
              <a:rPr lang="en-US" sz="1500" dirty="0">
                <a:solidFill>
                  <a:schemeClr val="tx2">
                    <a:lumMod val="75000"/>
                  </a:schemeClr>
                </a:solidFill>
                <a:latin typeface="Consolas"/>
              </a:rPr>
              <a:t> </a:t>
            </a:r>
            <a:r>
              <a:rPr lang="en-US" sz="1500" dirty="0">
                <a:latin typeface="Consolas"/>
              </a:rPr>
              <a:t>DATEDIFF(minute, </a:t>
            </a:r>
            <a:r>
              <a:rPr lang="en-US" sz="1500" dirty="0" err="1">
                <a:latin typeface="Consolas"/>
              </a:rPr>
              <a:t>EN.EntryTime</a:t>
            </a:r>
            <a:r>
              <a:rPr lang="en-US" sz="1500" dirty="0">
                <a:latin typeface="Consolas"/>
              </a:rPr>
              <a:t>, </a:t>
            </a:r>
            <a:r>
              <a:rPr lang="en-US" sz="1500" dirty="0" err="1">
                <a:latin typeface="Consolas"/>
              </a:rPr>
              <a:t>EX.ExitTime</a:t>
            </a:r>
            <a:r>
              <a:rPr lang="en-US" sz="1500" dirty="0">
                <a:latin typeface="Consolas"/>
              </a:rPr>
              <a:t>)</a:t>
            </a:r>
            <a:r>
              <a:rPr lang="en-US" sz="1500" dirty="0">
                <a:solidFill>
                  <a:schemeClr val="tx2">
                    <a:lumMod val="75000"/>
                  </a:schemeClr>
                </a:solidFill>
                <a:latin typeface="Consolas"/>
              </a:rPr>
              <a:t> </a:t>
            </a:r>
            <a:r>
              <a:rPr lang="en-US" sz="1500" dirty="0">
                <a:solidFill>
                  <a:srgbClr val="7030A0"/>
                </a:solidFill>
                <a:latin typeface="Consolas"/>
              </a:rPr>
              <a:t>AS</a:t>
            </a:r>
            <a:r>
              <a:rPr lang="en-US" sz="1500" dirty="0">
                <a:solidFill>
                  <a:schemeClr val="tx2">
                    <a:lumMod val="75000"/>
                  </a:schemeClr>
                </a:solidFill>
                <a:latin typeface="Consolas"/>
              </a:rPr>
              <a:t> </a:t>
            </a:r>
            <a:r>
              <a:rPr lang="en-US" sz="1500" dirty="0" err="1">
                <a:latin typeface="Consolas"/>
              </a:rPr>
              <a:t>TotalTime</a:t>
            </a:r>
            <a:endParaRPr lang="en-US" sz="1500" dirty="0">
              <a:solidFill>
                <a:schemeClr val="tx2">
                  <a:lumMod val="75000"/>
                </a:schemeClr>
              </a:solidFill>
              <a:latin typeface="Consolas"/>
            </a:endParaRPr>
          </a:p>
          <a:p>
            <a:r>
              <a:rPr lang="en-US" sz="1500" dirty="0">
                <a:solidFill>
                  <a:srgbClr val="7030A0"/>
                </a:solidFill>
                <a:latin typeface="Consolas"/>
              </a:rPr>
              <a:t>FROM</a:t>
            </a:r>
            <a:r>
              <a:rPr lang="en-US" sz="1500" dirty="0">
                <a:solidFill>
                  <a:schemeClr val="tx2">
                    <a:lumMod val="75000"/>
                  </a:schemeClr>
                </a:solidFill>
                <a:latin typeface="Consolas"/>
              </a:rPr>
              <a:t> </a:t>
            </a:r>
            <a:r>
              <a:rPr lang="en-US" sz="1500" dirty="0" err="1">
                <a:latin typeface="Consolas"/>
              </a:rPr>
              <a:t>EntryStream</a:t>
            </a:r>
            <a:r>
              <a:rPr lang="en-US" sz="1500" dirty="0">
                <a:latin typeface="Consolas"/>
              </a:rPr>
              <a:t> EN </a:t>
            </a:r>
            <a:r>
              <a:rPr lang="en-US" sz="1500" dirty="0">
                <a:solidFill>
                  <a:srgbClr val="7030A0"/>
                </a:solidFill>
                <a:latin typeface="Consolas"/>
              </a:rPr>
              <a:t>TIMESTAMP BY</a:t>
            </a:r>
            <a:r>
              <a:rPr lang="en-US" sz="1500" dirty="0">
                <a:solidFill>
                  <a:schemeClr val="tx2">
                    <a:lumMod val="75000"/>
                  </a:schemeClr>
                </a:solidFill>
                <a:latin typeface="Consolas"/>
              </a:rPr>
              <a:t> </a:t>
            </a:r>
            <a:r>
              <a:rPr lang="en-US" sz="1500" dirty="0" err="1">
                <a:latin typeface="Consolas"/>
              </a:rPr>
              <a:t>EntryTime</a:t>
            </a:r>
            <a:r>
              <a:rPr lang="en-US" sz="1500" dirty="0">
                <a:latin typeface="Consolas"/>
              </a:rPr>
              <a:t> </a:t>
            </a:r>
          </a:p>
          <a:p>
            <a:r>
              <a:rPr lang="en-US" sz="1500" b="1" dirty="0">
                <a:solidFill>
                  <a:srgbClr val="7030A0"/>
                </a:solidFill>
                <a:latin typeface="Consolas"/>
              </a:rPr>
              <a:t>JOIN</a:t>
            </a:r>
            <a:r>
              <a:rPr lang="en-US" sz="1500" dirty="0">
                <a:solidFill>
                  <a:schemeClr val="tx2">
                    <a:lumMod val="75000"/>
                  </a:schemeClr>
                </a:solidFill>
                <a:latin typeface="Consolas"/>
              </a:rPr>
              <a:t> </a:t>
            </a:r>
            <a:r>
              <a:rPr lang="en-US" sz="1500" dirty="0" err="1">
                <a:latin typeface="Consolas"/>
              </a:rPr>
              <a:t>ExitStream</a:t>
            </a:r>
            <a:r>
              <a:rPr lang="en-US" sz="1500" dirty="0">
                <a:latin typeface="Consolas"/>
              </a:rPr>
              <a:t> EX </a:t>
            </a:r>
            <a:r>
              <a:rPr lang="en-US" sz="1500" dirty="0">
                <a:solidFill>
                  <a:srgbClr val="7030A0"/>
                </a:solidFill>
                <a:latin typeface="Consolas"/>
              </a:rPr>
              <a:t>TIMESTAMP BY </a:t>
            </a:r>
            <a:r>
              <a:rPr lang="en-US" sz="1500" dirty="0" err="1">
                <a:latin typeface="Consolas"/>
              </a:rPr>
              <a:t>ExitTime</a:t>
            </a:r>
            <a:endParaRPr lang="en-US" sz="1500" dirty="0">
              <a:latin typeface="Consolas"/>
            </a:endParaRPr>
          </a:p>
          <a:p>
            <a:r>
              <a:rPr lang="en-US" sz="1500" dirty="0">
                <a:solidFill>
                  <a:srgbClr val="7030A0"/>
                </a:solidFill>
                <a:latin typeface="Consolas"/>
              </a:rPr>
              <a:t>     ON</a:t>
            </a:r>
            <a:r>
              <a:rPr lang="en-US" sz="1500" dirty="0">
                <a:solidFill>
                  <a:schemeClr val="tx2">
                    <a:lumMod val="75000"/>
                  </a:schemeClr>
                </a:solidFill>
                <a:latin typeface="Consolas"/>
              </a:rPr>
              <a:t> </a:t>
            </a:r>
            <a:r>
              <a:rPr lang="en-US" sz="1500" dirty="0" err="1">
                <a:solidFill>
                  <a:schemeClr val="tx2">
                    <a:lumMod val="75000"/>
                  </a:schemeClr>
                </a:solidFill>
                <a:latin typeface="Consolas"/>
              </a:rPr>
              <a:t>EN.TollId</a:t>
            </a:r>
            <a:r>
              <a:rPr lang="en-US" sz="1500" dirty="0">
                <a:solidFill>
                  <a:schemeClr val="tx2">
                    <a:lumMod val="75000"/>
                  </a:schemeClr>
                </a:solidFill>
                <a:latin typeface="Consolas"/>
              </a:rPr>
              <a:t> = </a:t>
            </a:r>
            <a:r>
              <a:rPr lang="en-US" sz="1500" dirty="0" err="1">
                <a:solidFill>
                  <a:schemeClr val="tx2">
                    <a:lumMod val="75000"/>
                  </a:schemeClr>
                </a:solidFill>
                <a:latin typeface="Consolas"/>
              </a:rPr>
              <a:t>EX.TollId</a:t>
            </a:r>
            <a:r>
              <a:rPr lang="en-US" sz="1500" dirty="0">
                <a:solidFill>
                  <a:schemeClr val="tx2">
                    <a:lumMod val="75000"/>
                  </a:schemeClr>
                </a:solidFill>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a:t>
            </a:r>
            <a:r>
              <a:rPr lang="en-US" sz="1500" dirty="0" err="1">
                <a:latin typeface="Consolas"/>
              </a:rPr>
              <a:t>EN.LicensePlate</a:t>
            </a:r>
            <a:r>
              <a:rPr lang="en-US" sz="1500" dirty="0">
                <a:latin typeface="Consolas"/>
              </a:rPr>
              <a:t> = </a:t>
            </a:r>
            <a:r>
              <a:rPr lang="en-US" sz="1500" dirty="0" err="1">
                <a:latin typeface="Consolas"/>
              </a:rPr>
              <a:t>EX.LicensePlate</a:t>
            </a:r>
            <a:r>
              <a:rPr lang="en-US" sz="1500" dirty="0">
                <a:latin typeface="Consolas"/>
              </a:rPr>
              <a:t> </a:t>
            </a:r>
            <a:br>
              <a:rPr lang="en-US" sz="1500" dirty="0">
                <a:latin typeface="Consolas"/>
              </a:rPr>
            </a:br>
            <a:r>
              <a:rPr lang="en-US" sz="1500" dirty="0">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a:t>
            </a:r>
            <a:r>
              <a:rPr lang="en-US" sz="1500" dirty="0">
                <a:solidFill>
                  <a:srgbClr val="7030A0"/>
                </a:solidFill>
                <a:latin typeface="Consolas"/>
              </a:rPr>
              <a:t>DATEDIFF</a:t>
            </a:r>
            <a:r>
              <a:rPr lang="en-US" sz="1500" dirty="0">
                <a:latin typeface="Consolas"/>
              </a:rPr>
              <a:t>(minute, EN, EX)</a:t>
            </a:r>
            <a:r>
              <a:rPr lang="en-US" sz="1500" dirty="0">
                <a:solidFill>
                  <a:schemeClr val="tx2">
                    <a:lumMod val="75000"/>
                  </a:schemeClr>
                </a:solidFill>
                <a:latin typeface="Consolas"/>
              </a:rPr>
              <a:t> </a:t>
            </a:r>
            <a:r>
              <a:rPr lang="en-US" sz="1500" dirty="0">
                <a:solidFill>
                  <a:srgbClr val="7030A0"/>
                </a:solidFill>
                <a:latin typeface="Consolas"/>
              </a:rPr>
              <a:t>BETWEEN</a:t>
            </a:r>
            <a:r>
              <a:rPr lang="en-US" sz="1500" dirty="0">
                <a:solidFill>
                  <a:schemeClr val="tx2">
                    <a:lumMod val="75000"/>
                  </a:schemeClr>
                </a:solidFill>
                <a:latin typeface="Consolas"/>
              </a:rPr>
              <a:t> </a:t>
            </a:r>
            <a:r>
              <a:rPr lang="en-US" sz="1500" dirty="0">
                <a:latin typeface="Consolas"/>
              </a:rPr>
              <a:t>0</a:t>
            </a:r>
            <a:r>
              <a:rPr lang="en-US" sz="1500" dirty="0">
                <a:solidFill>
                  <a:schemeClr val="tx2">
                    <a:lumMod val="75000"/>
                  </a:schemeClr>
                </a:solidFill>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1</a:t>
            </a:r>
            <a:r>
              <a:rPr lang="en-US" sz="1500" dirty="0">
                <a:latin typeface="Consolas"/>
              </a:rPr>
              <a:t>5</a:t>
            </a:r>
            <a:r>
              <a:rPr lang="en-US" sz="1500" dirty="0">
                <a:solidFill>
                  <a:schemeClr val="tx2">
                    <a:lumMod val="75000"/>
                  </a:schemeClr>
                </a:solidFill>
                <a:latin typeface="Consolas"/>
              </a:rPr>
              <a:t> </a:t>
            </a:r>
            <a:r>
              <a:rPr lang="en-US" sz="1500" dirty="0">
                <a:solidFill>
                  <a:schemeClr val="accent5"/>
                </a:solidFill>
                <a:latin typeface="Consolas"/>
              </a:rPr>
              <a:t> </a:t>
            </a:r>
            <a:endParaRPr lang="en-US" sz="1500" dirty="0">
              <a:solidFill>
                <a:schemeClr val="tx2">
                  <a:lumMod val="75000"/>
                </a:schemeClr>
              </a:solidFill>
              <a:latin typeface="Consolas"/>
            </a:endParaRPr>
          </a:p>
        </p:txBody>
      </p:sp>
      <p:grpSp>
        <p:nvGrpSpPr>
          <p:cNvPr id="112" name="Group 111"/>
          <p:cNvGrpSpPr/>
          <p:nvPr/>
        </p:nvGrpSpPr>
        <p:grpSpPr>
          <a:xfrm>
            <a:off x="2111873" y="2824906"/>
            <a:ext cx="5845314" cy="898855"/>
            <a:chOff x="2301469" y="2468521"/>
            <a:chExt cx="7950034" cy="1222437"/>
          </a:xfrm>
        </p:grpSpPr>
        <p:grpSp>
          <p:nvGrpSpPr>
            <p:cNvPr id="108" name="Group 107"/>
            <p:cNvGrpSpPr/>
            <p:nvPr/>
          </p:nvGrpSpPr>
          <p:grpSpPr>
            <a:xfrm>
              <a:off x="2301469" y="3073507"/>
              <a:ext cx="1087202" cy="617451"/>
              <a:chOff x="2301469" y="3073507"/>
              <a:chExt cx="1087202" cy="617451"/>
            </a:xfrm>
          </p:grpSpPr>
          <p:cxnSp>
            <p:nvCxnSpPr>
              <p:cNvPr id="73" name="Straight Connector 72"/>
              <p:cNvCxnSpPr/>
              <p:nvPr/>
            </p:nvCxnSpPr>
            <p:spPr>
              <a:xfrm>
                <a:off x="3377558" y="3574920"/>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301469" y="3073507"/>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01469" y="3690958"/>
                <a:ext cx="1087202"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5776923" y="3068765"/>
              <a:ext cx="1171339" cy="617451"/>
              <a:chOff x="5776923" y="3068765"/>
              <a:chExt cx="1171339" cy="617451"/>
            </a:xfrm>
          </p:grpSpPr>
          <p:cxnSp>
            <p:nvCxnSpPr>
              <p:cNvPr id="83" name="Straight Connector 82"/>
              <p:cNvCxnSpPr/>
              <p:nvPr/>
            </p:nvCxnSpPr>
            <p:spPr>
              <a:xfrm>
                <a:off x="6948262" y="3570178"/>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776923" y="3068765"/>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776923" y="3686216"/>
                <a:ext cx="1171339" cy="0"/>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8089564" y="3064023"/>
              <a:ext cx="2161939" cy="622193"/>
              <a:chOff x="8089564" y="3064023"/>
              <a:chExt cx="2161939" cy="622193"/>
            </a:xfrm>
          </p:grpSpPr>
          <p:cxnSp>
            <p:nvCxnSpPr>
              <p:cNvPr id="87" name="Straight Connector 86"/>
              <p:cNvCxnSpPr/>
              <p:nvPr/>
            </p:nvCxnSpPr>
            <p:spPr>
              <a:xfrm>
                <a:off x="10251503" y="3565436"/>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089564" y="3064023"/>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089564" y="3681474"/>
                <a:ext cx="2161939" cy="4742"/>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p:cNvGrpSpPr/>
            <p:nvPr/>
          </p:nvGrpSpPr>
          <p:grpSpPr>
            <a:xfrm>
              <a:off x="3835156" y="2468521"/>
              <a:ext cx="4867208" cy="986952"/>
              <a:chOff x="3835156" y="2468521"/>
              <a:chExt cx="4867208" cy="986952"/>
            </a:xfrm>
          </p:grpSpPr>
          <p:cxnSp>
            <p:nvCxnSpPr>
              <p:cNvPr id="93" name="Straight Connector 92"/>
              <p:cNvCxnSpPr/>
              <p:nvPr/>
            </p:nvCxnSpPr>
            <p:spPr>
              <a:xfrm>
                <a:off x="3835822" y="2470749"/>
                <a:ext cx="4859230" cy="0"/>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p:cNvCxnSpPr>
              <p:nvPr/>
            </p:nvCxnSpPr>
            <p:spPr>
              <a:xfrm flipH="1" flipV="1">
                <a:off x="8695855" y="2468521"/>
                <a:ext cx="6509" cy="986952"/>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3835156" y="2470749"/>
                <a:ext cx="0" cy="39309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6" name="Straight Arrow Connector 115"/>
          <p:cNvCxnSpPr/>
          <p:nvPr/>
        </p:nvCxnSpPr>
        <p:spPr>
          <a:xfrm>
            <a:off x="1695196" y="4083136"/>
            <a:ext cx="65130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018765" y="4033232"/>
            <a:ext cx="604737" cy="400580"/>
          </a:xfrm>
          <a:prstGeom prst="rect">
            <a:avLst/>
          </a:prstGeom>
          <a:noFill/>
        </p:spPr>
        <p:txBody>
          <a:bodyPr wrap="none" lIns="134460" tIns="107569" rIns="134460" bIns="107569" rtlCol="0">
            <a:spAutoFit/>
          </a:bodyPr>
          <a:lstStyle/>
          <a:p>
            <a:pPr>
              <a:lnSpc>
                <a:spcPct val="90000"/>
              </a:lnSpc>
              <a:spcAft>
                <a:spcPts val="441"/>
              </a:spcAft>
            </a:pPr>
            <a:r>
              <a:rPr lang="en-US" sz="1300" dirty="0">
                <a:gradFill>
                  <a:gsLst>
                    <a:gs pos="2917">
                      <a:schemeClr val="tx1"/>
                    </a:gs>
                    <a:gs pos="30000">
                      <a:schemeClr val="tx1"/>
                    </a:gs>
                  </a:gsLst>
                  <a:lin ang="5400000" scaled="0"/>
                </a:gradFill>
              </a:rPr>
              <a:t>time</a:t>
            </a:r>
          </a:p>
        </p:txBody>
      </p:sp>
      <p:sp>
        <p:nvSpPr>
          <p:cNvPr id="6" name="Rectangle 5"/>
          <p:cNvSpPr/>
          <p:nvPr/>
        </p:nvSpPr>
        <p:spPr>
          <a:xfrm>
            <a:off x="565256" y="1561135"/>
            <a:ext cx="7643026" cy="829187"/>
          </a:xfrm>
          <a:prstGeom prst="rect">
            <a:avLst/>
          </a:prstGeom>
        </p:spPr>
        <p:txBody>
          <a:bodyPr wrap="none" lIns="89648" tIns="44824" rIns="89648" bIns="44824">
            <a:spAutoFit/>
          </a:bodyPr>
          <a:lstStyle/>
          <a:p>
            <a:r>
              <a:rPr lang="en-US" dirty="0"/>
              <a:t>Calculate the time required for each car to pass the toll</a:t>
            </a:r>
          </a:p>
          <a:p>
            <a:r>
              <a:rPr lang="en-US" dirty="0"/>
              <a:t> (in maximum 15 minutes)</a:t>
            </a:r>
          </a:p>
        </p:txBody>
      </p:sp>
      <p:sp>
        <p:nvSpPr>
          <p:cNvPr id="3" name="Title 2">
            <a:extLst>
              <a:ext uri="{FF2B5EF4-FFF2-40B4-BE49-F238E27FC236}">
                <a16:creationId xmlns:a16="http://schemas.microsoft.com/office/drawing/2014/main" id="{4B8B94F5-5CB0-486F-A7FD-BB404F39CB85}"/>
              </a:ext>
            </a:extLst>
          </p:cNvPr>
          <p:cNvSpPr>
            <a:spLocks noGrp="1"/>
          </p:cNvSpPr>
          <p:nvPr>
            <p:ph type="title"/>
          </p:nvPr>
        </p:nvSpPr>
        <p:spPr/>
        <p:txBody>
          <a:bodyPr/>
          <a:lstStyle/>
          <a:p>
            <a:r>
              <a:rPr lang="de-DE" dirty="0" err="1"/>
              <a:t>Joining</a:t>
            </a:r>
            <a:r>
              <a:rPr lang="de-DE" dirty="0"/>
              <a:t> multiple </a:t>
            </a:r>
            <a:r>
              <a:rPr lang="de-DE" dirty="0" err="1"/>
              <a:t>streams</a:t>
            </a:r>
            <a:r>
              <a:rPr lang="de-DE" dirty="0"/>
              <a:t/>
            </a:r>
            <a:br>
              <a:rPr lang="de-DE" dirty="0"/>
            </a:br>
            <a:endParaRPr lang="de-DE" dirty="0"/>
          </a:p>
        </p:txBody>
      </p:sp>
    </p:spTree>
    <p:extLst>
      <p:ext uri="{BB962C8B-B14F-4D97-AF65-F5344CB8AC3E}">
        <p14:creationId xmlns:p14="http://schemas.microsoft.com/office/powerpoint/2010/main" val="13098706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7395371" y="3202387"/>
            <a:ext cx="1130013" cy="403767"/>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34289" rIns="0" bIns="34289" numCol="1" rtlCol="0" anchor="ctr" anchorCtr="0" compatLnSpc="1">
            <a:prstTxWarp prst="textNoShape">
              <a:avLst/>
            </a:prstTxWarp>
          </a:bodyPr>
          <a:lstStyle/>
          <a:p>
            <a:pPr algn="ctr" defTabSz="685555" fontAlgn="base">
              <a:spcBef>
                <a:spcPct val="0"/>
              </a:spcBef>
              <a:spcAft>
                <a:spcPct val="0"/>
              </a:spcAft>
            </a:pPr>
            <a:endParaRPr lang="en-US" sz="1500" dirty="0">
              <a:solidFill>
                <a:schemeClr val="tx2"/>
              </a:solidFill>
            </a:endParaRPr>
          </a:p>
        </p:txBody>
      </p:sp>
      <p:sp>
        <p:nvSpPr>
          <p:cNvPr id="29" name="Rectangle 28"/>
          <p:cNvSpPr/>
          <p:nvPr/>
        </p:nvSpPr>
        <p:spPr bwMode="auto">
          <a:xfrm>
            <a:off x="5612552" y="2745030"/>
            <a:ext cx="1130013" cy="403767"/>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34289" rIns="0" bIns="34289"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5" name="Rectangle 44"/>
          <p:cNvSpPr/>
          <p:nvPr/>
        </p:nvSpPr>
        <p:spPr bwMode="auto">
          <a:xfrm>
            <a:off x="2581132" y="2759756"/>
            <a:ext cx="1130013" cy="403767"/>
          </a:xfrm>
          <a:prstGeom prst="rect">
            <a:avLst/>
          </a:prstGeom>
          <a:solidFill>
            <a:srgbClr val="FFFF00"/>
          </a:solidFill>
          <a:ln>
            <a:solidFill>
              <a:schemeClr val="bg1"/>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0" tIns="34289" rIns="0" bIns="34289"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ext Placeholder 1"/>
          <p:cNvSpPr>
            <a:spLocks noGrp="1"/>
          </p:cNvSpPr>
          <p:nvPr>
            <p:ph idx="1"/>
          </p:nvPr>
        </p:nvSpPr>
        <p:spPr>
          <a:prstGeom prst="rect">
            <a:avLst/>
          </a:prstGeom>
        </p:spPr>
        <p:txBody>
          <a:bodyPr lIns="89648" tIns="44824" rIns="89648" bIns="44824"/>
          <a:lstStyle/>
          <a:p>
            <a:pPr marL="0" indent="0">
              <a:buNone/>
            </a:pPr>
            <a:r>
              <a:rPr lang="en-US" sz="1800" dirty="0">
                <a:solidFill>
                  <a:schemeClr val="tx2"/>
                </a:solidFill>
                <a:ea typeface="Times New Roman" panose="02020603050405020304" pitchFamily="18" charset="0"/>
                <a:cs typeface="Times New Roman" panose="02020603050405020304" pitchFamily="18" charset="0"/>
              </a:rPr>
              <a:t>Report all cars that did not pass the toll booth within 5 minutes</a:t>
            </a:r>
          </a:p>
        </p:txBody>
      </p:sp>
      <p:sp>
        <p:nvSpPr>
          <p:cNvPr id="3" name="Title 2"/>
          <p:cNvSpPr>
            <a:spLocks noGrp="1"/>
          </p:cNvSpPr>
          <p:nvPr>
            <p:ph type="title"/>
          </p:nvPr>
        </p:nvSpPr>
        <p:spPr>
          <a:xfrm>
            <a:off x="323850" y="365125"/>
            <a:ext cx="6305550" cy="854075"/>
          </a:xfrm>
        </p:spPr>
        <p:txBody>
          <a:bodyPr/>
          <a:lstStyle/>
          <a:p>
            <a:r>
              <a:rPr lang="en-US" sz="3500" dirty="0"/>
              <a:t>Detecting absence of events</a:t>
            </a:r>
          </a:p>
        </p:txBody>
      </p:sp>
      <p:sp>
        <p:nvSpPr>
          <p:cNvPr id="4" name="Rectangle 3"/>
          <p:cNvSpPr/>
          <p:nvPr/>
        </p:nvSpPr>
        <p:spPr>
          <a:xfrm>
            <a:off x="533400" y="4756288"/>
            <a:ext cx="8786592" cy="1244686"/>
          </a:xfrm>
          <a:prstGeom prst="rect">
            <a:avLst/>
          </a:prstGeom>
        </p:spPr>
        <p:txBody>
          <a:bodyPr wrap="square" lIns="89648" tIns="44824" rIns="89648" bIns="44824">
            <a:spAutoFit/>
          </a:bodyPr>
          <a:lstStyle/>
          <a:p>
            <a:r>
              <a:rPr lang="en-US" sz="1500" dirty="0">
                <a:solidFill>
                  <a:srgbClr val="7030A0"/>
                </a:solidFill>
                <a:latin typeface="Consolas"/>
              </a:rPr>
              <a:t>SELECT</a:t>
            </a:r>
            <a:r>
              <a:rPr lang="en-US" sz="1500" dirty="0">
                <a:solidFill>
                  <a:schemeClr val="tx2">
                    <a:lumMod val="75000"/>
                  </a:schemeClr>
                </a:solidFill>
                <a:latin typeface="Consolas"/>
              </a:rPr>
              <a:t> </a:t>
            </a:r>
            <a:r>
              <a:rPr lang="en-US" sz="1500" dirty="0" err="1">
                <a:solidFill>
                  <a:schemeClr val="tx2">
                    <a:lumMod val="75000"/>
                  </a:schemeClr>
                </a:solidFill>
                <a:latin typeface="Consolas"/>
              </a:rPr>
              <a:t>E</a:t>
            </a:r>
            <a:r>
              <a:rPr lang="en-US" sz="1500" dirty="0" err="1">
                <a:latin typeface="Consolas"/>
              </a:rPr>
              <a:t>N.LicensePlate</a:t>
            </a:r>
            <a:r>
              <a:rPr lang="en-US" sz="1500" dirty="0">
                <a:latin typeface="Consolas"/>
              </a:rPr>
              <a:t>, </a:t>
            </a:r>
            <a:r>
              <a:rPr lang="en-US" sz="1500" dirty="0" err="1">
                <a:latin typeface="Consolas"/>
              </a:rPr>
              <a:t>EN.TollId</a:t>
            </a:r>
            <a:r>
              <a:rPr lang="en-US" sz="1500" dirty="0">
                <a:solidFill>
                  <a:schemeClr val="tx2">
                    <a:lumMod val="75000"/>
                  </a:schemeClr>
                </a:solidFill>
                <a:latin typeface="Consolas"/>
              </a:rPr>
              <a:t> </a:t>
            </a:r>
            <a:r>
              <a:rPr lang="en-US" sz="1500" dirty="0">
                <a:solidFill>
                  <a:srgbClr val="7030A0"/>
                </a:solidFill>
                <a:latin typeface="Consolas"/>
              </a:rPr>
              <a:t>FROM</a:t>
            </a:r>
            <a:r>
              <a:rPr lang="en-US" sz="1500" dirty="0">
                <a:solidFill>
                  <a:schemeClr val="tx2">
                    <a:lumMod val="75000"/>
                  </a:schemeClr>
                </a:solidFill>
                <a:latin typeface="Consolas"/>
              </a:rPr>
              <a:t> </a:t>
            </a:r>
            <a:r>
              <a:rPr lang="en-US" sz="1500" dirty="0" err="1">
                <a:latin typeface="Consolas"/>
              </a:rPr>
              <a:t>EntryStream</a:t>
            </a:r>
            <a:r>
              <a:rPr lang="en-US" sz="1500" dirty="0">
                <a:latin typeface="Consolas"/>
              </a:rPr>
              <a:t> EN </a:t>
            </a:r>
            <a:r>
              <a:rPr lang="en-US" sz="1500" dirty="0">
                <a:solidFill>
                  <a:srgbClr val="7030A0"/>
                </a:solidFill>
                <a:latin typeface="Consolas"/>
              </a:rPr>
              <a:t>TIMESTAMP BY</a:t>
            </a:r>
            <a:r>
              <a:rPr lang="en-US" sz="1500" dirty="0">
                <a:solidFill>
                  <a:schemeClr val="tx2">
                    <a:lumMod val="75000"/>
                  </a:schemeClr>
                </a:solidFill>
                <a:latin typeface="Consolas"/>
              </a:rPr>
              <a:t> </a:t>
            </a:r>
            <a:r>
              <a:rPr lang="en-US" sz="1500" dirty="0" err="1">
                <a:latin typeface="Consolas"/>
              </a:rPr>
              <a:t>EntryTime</a:t>
            </a:r>
            <a:endParaRPr lang="en-US" sz="1500" dirty="0">
              <a:solidFill>
                <a:schemeClr val="tx2">
                  <a:lumMod val="75000"/>
                </a:schemeClr>
              </a:solidFill>
              <a:latin typeface="Consolas"/>
            </a:endParaRPr>
          </a:p>
          <a:p>
            <a:r>
              <a:rPr lang="en-US" sz="1500" b="1" dirty="0">
                <a:solidFill>
                  <a:srgbClr val="7030A0"/>
                </a:solidFill>
                <a:latin typeface="Consolas"/>
              </a:rPr>
              <a:t>LEFT OUTER JOIN </a:t>
            </a:r>
            <a:r>
              <a:rPr lang="en-US" sz="1500" dirty="0" err="1">
                <a:latin typeface="Consolas"/>
              </a:rPr>
              <a:t>ExitStream</a:t>
            </a:r>
            <a:r>
              <a:rPr lang="en-US" sz="1500" dirty="0">
                <a:latin typeface="Consolas"/>
              </a:rPr>
              <a:t> EX </a:t>
            </a:r>
            <a:r>
              <a:rPr lang="en-US" sz="1500" dirty="0">
                <a:solidFill>
                  <a:srgbClr val="7030A0"/>
                </a:solidFill>
                <a:latin typeface="Consolas"/>
              </a:rPr>
              <a:t>TIMESTAMP BY</a:t>
            </a:r>
            <a:r>
              <a:rPr lang="en-US" sz="1500" dirty="0">
                <a:solidFill>
                  <a:schemeClr val="tx2">
                    <a:lumMod val="75000"/>
                  </a:schemeClr>
                </a:solidFill>
                <a:latin typeface="Consolas"/>
              </a:rPr>
              <a:t> </a:t>
            </a:r>
            <a:r>
              <a:rPr lang="en-US" sz="1500" dirty="0" err="1">
                <a:latin typeface="Consolas"/>
              </a:rPr>
              <a:t>ExitTime</a:t>
            </a:r>
            <a:endParaRPr lang="en-US" sz="1500" dirty="0">
              <a:latin typeface="Consolas"/>
            </a:endParaRPr>
          </a:p>
          <a:p>
            <a:r>
              <a:rPr lang="en-US" sz="1500" dirty="0">
                <a:solidFill>
                  <a:schemeClr val="tx2">
                    <a:lumMod val="75000"/>
                  </a:schemeClr>
                </a:solidFill>
                <a:latin typeface="Consolas"/>
              </a:rPr>
              <a:t>   </a:t>
            </a:r>
            <a:r>
              <a:rPr lang="en-US" sz="1500" dirty="0">
                <a:solidFill>
                  <a:srgbClr val="7030A0"/>
                </a:solidFill>
                <a:latin typeface="Consolas"/>
              </a:rPr>
              <a:t>ON</a:t>
            </a:r>
            <a:r>
              <a:rPr lang="en-US" sz="1500" dirty="0">
                <a:solidFill>
                  <a:schemeClr val="tx2">
                    <a:lumMod val="75000"/>
                  </a:schemeClr>
                </a:solidFill>
                <a:latin typeface="Consolas"/>
              </a:rPr>
              <a:t> </a:t>
            </a:r>
            <a:r>
              <a:rPr lang="en-US" sz="1500" dirty="0" err="1">
                <a:solidFill>
                  <a:schemeClr val="tx2">
                    <a:lumMod val="75000"/>
                  </a:schemeClr>
                </a:solidFill>
                <a:latin typeface="Consolas"/>
              </a:rPr>
              <a:t>EN.TollId</a:t>
            </a:r>
            <a:r>
              <a:rPr lang="en-US" sz="1500" dirty="0">
                <a:solidFill>
                  <a:schemeClr val="tx2">
                    <a:lumMod val="75000"/>
                  </a:schemeClr>
                </a:solidFill>
                <a:latin typeface="Consolas"/>
              </a:rPr>
              <a:t> = </a:t>
            </a:r>
            <a:r>
              <a:rPr lang="en-US" sz="1500" dirty="0" err="1">
                <a:solidFill>
                  <a:schemeClr val="tx2">
                    <a:lumMod val="75000"/>
                  </a:schemeClr>
                </a:solidFill>
                <a:latin typeface="Consolas"/>
              </a:rPr>
              <a:t>EX.TollId</a:t>
            </a:r>
            <a:r>
              <a:rPr lang="en-US" sz="1500" dirty="0">
                <a:solidFill>
                  <a:schemeClr val="tx2">
                    <a:lumMod val="75000"/>
                  </a:schemeClr>
                </a:solidFill>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a:t>
            </a:r>
            <a:r>
              <a:rPr lang="en-US" sz="1500" dirty="0" err="1">
                <a:latin typeface="Consolas"/>
              </a:rPr>
              <a:t>EN.LicensePlate</a:t>
            </a:r>
            <a:r>
              <a:rPr lang="en-US" sz="1500" dirty="0">
                <a:latin typeface="Consolas"/>
              </a:rPr>
              <a:t> = </a:t>
            </a:r>
            <a:r>
              <a:rPr lang="en-US" sz="1500" dirty="0" err="1">
                <a:latin typeface="Consolas"/>
              </a:rPr>
              <a:t>EX.LicensePlate</a:t>
            </a:r>
            <a:r>
              <a:rPr lang="en-US" sz="1500" dirty="0">
                <a:latin typeface="Consolas"/>
              </a:rPr>
              <a:t> </a:t>
            </a:r>
            <a:br>
              <a:rPr lang="en-US" sz="1500" dirty="0">
                <a:latin typeface="Consolas"/>
              </a:rPr>
            </a:br>
            <a:r>
              <a:rPr lang="en-US" sz="1500" dirty="0">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a:t>
            </a:r>
            <a:r>
              <a:rPr lang="en-US" sz="1500" dirty="0">
                <a:solidFill>
                  <a:srgbClr val="7030A0"/>
                </a:solidFill>
                <a:latin typeface="Consolas"/>
              </a:rPr>
              <a:t>DATEDIFF</a:t>
            </a:r>
            <a:r>
              <a:rPr lang="en-US" sz="1500" dirty="0">
                <a:latin typeface="Consolas"/>
              </a:rPr>
              <a:t>(minute, EN, EX)</a:t>
            </a:r>
            <a:r>
              <a:rPr lang="en-US" sz="1500" dirty="0">
                <a:solidFill>
                  <a:schemeClr val="tx2">
                    <a:lumMod val="75000"/>
                  </a:schemeClr>
                </a:solidFill>
                <a:latin typeface="Consolas"/>
              </a:rPr>
              <a:t> </a:t>
            </a:r>
            <a:r>
              <a:rPr lang="en-US" sz="1500" dirty="0">
                <a:solidFill>
                  <a:srgbClr val="7030A0"/>
                </a:solidFill>
                <a:latin typeface="Consolas"/>
              </a:rPr>
              <a:t>BETWEEN</a:t>
            </a:r>
            <a:r>
              <a:rPr lang="en-US" sz="1500" dirty="0">
                <a:solidFill>
                  <a:schemeClr val="tx2">
                    <a:lumMod val="75000"/>
                  </a:schemeClr>
                </a:solidFill>
                <a:latin typeface="Consolas"/>
              </a:rPr>
              <a:t> </a:t>
            </a:r>
            <a:r>
              <a:rPr lang="en-US" sz="1500" dirty="0">
                <a:latin typeface="Consolas"/>
              </a:rPr>
              <a:t>0</a:t>
            </a:r>
            <a:r>
              <a:rPr lang="en-US" sz="1500" dirty="0">
                <a:solidFill>
                  <a:schemeClr val="tx2">
                    <a:lumMod val="75000"/>
                  </a:schemeClr>
                </a:solidFill>
                <a:latin typeface="Consolas"/>
              </a:rPr>
              <a:t> </a:t>
            </a:r>
            <a:r>
              <a:rPr lang="en-US" sz="1500" dirty="0">
                <a:solidFill>
                  <a:srgbClr val="7030A0"/>
                </a:solidFill>
                <a:latin typeface="Consolas"/>
              </a:rPr>
              <a:t>AND</a:t>
            </a:r>
            <a:r>
              <a:rPr lang="en-US" sz="1500" dirty="0">
                <a:solidFill>
                  <a:schemeClr val="tx2">
                    <a:lumMod val="75000"/>
                  </a:schemeClr>
                </a:solidFill>
                <a:latin typeface="Consolas"/>
              </a:rPr>
              <a:t> </a:t>
            </a:r>
            <a:r>
              <a:rPr lang="en-US" sz="1500" dirty="0">
                <a:latin typeface="Consolas"/>
              </a:rPr>
              <a:t>5</a:t>
            </a:r>
          </a:p>
          <a:p>
            <a:r>
              <a:rPr lang="en-US" sz="1500" dirty="0">
                <a:solidFill>
                  <a:srgbClr val="7030A0"/>
                </a:solidFill>
                <a:latin typeface="Consolas"/>
              </a:rPr>
              <a:t>WHERE</a:t>
            </a:r>
            <a:r>
              <a:rPr lang="en-US" sz="1500" dirty="0">
                <a:solidFill>
                  <a:schemeClr val="tx2">
                    <a:lumMod val="75000"/>
                  </a:schemeClr>
                </a:solidFill>
                <a:latin typeface="Consolas"/>
              </a:rPr>
              <a:t> </a:t>
            </a:r>
            <a:r>
              <a:rPr lang="en-US" sz="1500" dirty="0" err="1">
                <a:solidFill>
                  <a:schemeClr val="tx2">
                    <a:lumMod val="75000"/>
                  </a:schemeClr>
                </a:solidFill>
                <a:latin typeface="Consolas"/>
              </a:rPr>
              <a:t>EX.ExitTime</a:t>
            </a:r>
            <a:r>
              <a:rPr lang="en-US" sz="1500" dirty="0">
                <a:solidFill>
                  <a:schemeClr val="tx2">
                    <a:lumMod val="75000"/>
                  </a:schemeClr>
                </a:solidFill>
                <a:latin typeface="Consolas"/>
              </a:rPr>
              <a:t> </a:t>
            </a:r>
            <a:r>
              <a:rPr lang="en-US" sz="1500" dirty="0">
                <a:solidFill>
                  <a:srgbClr val="7030A0"/>
                </a:solidFill>
                <a:latin typeface="Consolas"/>
              </a:rPr>
              <a:t>IS NULL</a:t>
            </a:r>
          </a:p>
        </p:txBody>
      </p:sp>
      <p:grpSp>
        <p:nvGrpSpPr>
          <p:cNvPr id="5" name="Group 4"/>
          <p:cNvGrpSpPr/>
          <p:nvPr/>
        </p:nvGrpSpPr>
        <p:grpSpPr>
          <a:xfrm>
            <a:off x="366183" y="2687779"/>
            <a:ext cx="6391739" cy="450923"/>
            <a:chOff x="187711" y="2417014"/>
            <a:chExt cx="8693209" cy="613252"/>
          </a:xfrm>
        </p:grpSpPr>
        <p:sp>
          <p:nvSpPr>
            <p:cNvPr id="6" name="TextBox 5"/>
            <p:cNvSpPr txBox="1"/>
            <p:nvPr/>
          </p:nvSpPr>
          <p:spPr>
            <a:xfrm>
              <a:off x="1545781" y="2535220"/>
              <a:ext cx="1535818" cy="376717"/>
            </a:xfrm>
            <a:prstGeom prst="rect">
              <a:avLst/>
            </a:prstGeom>
            <a:noFill/>
          </p:spPr>
          <p:txBody>
            <a:bodyPr wrap="none" rtlCol="0">
              <a:spAutoFit/>
            </a:bodyPr>
            <a:lstStyle/>
            <a:p>
              <a:r>
                <a:rPr lang="en-US" sz="1200" dirty="0"/>
                <a:t>{“YZB 1245”, 3}</a:t>
              </a:r>
            </a:p>
          </p:txBody>
        </p:sp>
        <p:sp>
          <p:nvSpPr>
            <p:cNvPr id="7" name="TextBox 6"/>
            <p:cNvSpPr txBox="1"/>
            <p:nvPr/>
          </p:nvSpPr>
          <p:spPr>
            <a:xfrm>
              <a:off x="5146514" y="2535220"/>
              <a:ext cx="1639595" cy="376717"/>
            </a:xfrm>
            <a:prstGeom prst="rect">
              <a:avLst/>
            </a:prstGeom>
            <a:noFill/>
          </p:spPr>
          <p:txBody>
            <a:bodyPr wrap="none" rtlCol="0">
              <a:spAutoFit/>
            </a:bodyPr>
            <a:lstStyle/>
            <a:p>
              <a:r>
                <a:rPr lang="en-US" sz="1200" dirty="0"/>
                <a:t>{“WAA 3423”, 2}</a:t>
              </a:r>
            </a:p>
          </p:txBody>
        </p:sp>
        <p:sp>
          <p:nvSpPr>
            <p:cNvPr id="8" name="TextBox 7"/>
            <p:cNvSpPr txBox="1"/>
            <p:nvPr/>
          </p:nvSpPr>
          <p:spPr>
            <a:xfrm>
              <a:off x="7444519" y="2514904"/>
              <a:ext cx="1436401" cy="376717"/>
            </a:xfrm>
            <a:prstGeom prst="rect">
              <a:avLst/>
            </a:prstGeom>
            <a:noFill/>
          </p:spPr>
          <p:txBody>
            <a:bodyPr wrap="none" rtlCol="0">
              <a:spAutoFit/>
            </a:bodyPr>
            <a:lstStyle/>
            <a:p>
              <a:r>
                <a:rPr lang="en-US" sz="1200" dirty="0"/>
                <a:t>{“AB 2678”, 3}</a:t>
              </a:r>
            </a:p>
          </p:txBody>
        </p:sp>
        <p:sp>
          <p:nvSpPr>
            <p:cNvPr id="9" name="Oval 8"/>
            <p:cNvSpPr/>
            <p:nvPr/>
          </p:nvSpPr>
          <p:spPr bwMode="auto">
            <a:xfrm>
              <a:off x="3773321"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0" name="Oval 9"/>
            <p:cNvSpPr/>
            <p:nvPr/>
          </p:nvSpPr>
          <p:spPr bwMode="auto">
            <a:xfrm>
              <a:off x="2227356"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1" name="Oval 10"/>
            <p:cNvSpPr/>
            <p:nvPr/>
          </p:nvSpPr>
          <p:spPr bwMode="auto">
            <a:xfrm>
              <a:off x="5702810" y="2873139"/>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2" name="Oval 11"/>
            <p:cNvSpPr/>
            <p:nvPr/>
          </p:nvSpPr>
          <p:spPr bwMode="auto">
            <a:xfrm>
              <a:off x="8017473" y="2877866"/>
              <a:ext cx="148226" cy="152400"/>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3" name="TextBox 12"/>
            <p:cNvSpPr txBox="1"/>
            <p:nvPr/>
          </p:nvSpPr>
          <p:spPr>
            <a:xfrm>
              <a:off x="187711" y="2417014"/>
              <a:ext cx="1345409" cy="546214"/>
            </a:xfrm>
            <a:prstGeom prst="rect">
              <a:avLst/>
            </a:prstGeom>
            <a:noFill/>
          </p:spPr>
          <p:txBody>
            <a:bodyPr wrap="none" lIns="137148" tIns="109719" rIns="137148" bIns="109719" rtlCol="0">
              <a:spAutoFit/>
            </a:bodyPr>
            <a:lstStyle/>
            <a:p>
              <a:pPr>
                <a:lnSpc>
                  <a:spcPct val="90000"/>
                </a:lnSpc>
                <a:spcAft>
                  <a:spcPts val="441"/>
                </a:spcAft>
              </a:pPr>
              <a:r>
                <a:rPr lang="en-US" sz="1300" dirty="0">
                  <a:gradFill>
                    <a:gsLst>
                      <a:gs pos="2917">
                        <a:schemeClr val="tx1"/>
                      </a:gs>
                      <a:gs pos="30000">
                        <a:schemeClr val="tx1"/>
                      </a:gs>
                    </a:gsLst>
                    <a:lin ang="5400000" scaled="0"/>
                  </a:gradFill>
                </a:rPr>
                <a:t>Toll Entry :</a:t>
              </a:r>
            </a:p>
          </p:txBody>
        </p:sp>
        <p:sp>
          <p:nvSpPr>
            <p:cNvPr id="14" name="TextBox 13"/>
            <p:cNvSpPr txBox="1"/>
            <p:nvPr/>
          </p:nvSpPr>
          <p:spPr>
            <a:xfrm>
              <a:off x="3200195" y="2532748"/>
              <a:ext cx="1567997" cy="376717"/>
            </a:xfrm>
            <a:prstGeom prst="rect">
              <a:avLst/>
            </a:prstGeom>
            <a:noFill/>
          </p:spPr>
          <p:txBody>
            <a:bodyPr wrap="none" rtlCol="0">
              <a:spAutoFit/>
            </a:bodyPr>
            <a:lstStyle/>
            <a:p>
              <a:r>
                <a:rPr lang="en-US" sz="1200" dirty="0"/>
                <a:t>{“TYU 4587”, 7}</a:t>
              </a:r>
            </a:p>
          </p:txBody>
        </p:sp>
      </p:grpSp>
      <p:grpSp>
        <p:nvGrpSpPr>
          <p:cNvPr id="15" name="Group 14"/>
          <p:cNvGrpSpPr/>
          <p:nvPr/>
        </p:nvGrpSpPr>
        <p:grpSpPr>
          <a:xfrm>
            <a:off x="378238" y="3104180"/>
            <a:ext cx="8250163" cy="438481"/>
            <a:chOff x="204107" y="2983316"/>
            <a:chExt cx="11220795" cy="596331"/>
          </a:xfrm>
        </p:grpSpPr>
        <p:grpSp>
          <p:nvGrpSpPr>
            <p:cNvPr id="16" name="Group 15"/>
            <p:cNvGrpSpPr/>
            <p:nvPr/>
          </p:nvGrpSpPr>
          <p:grpSpPr>
            <a:xfrm>
              <a:off x="2683898" y="3064023"/>
              <a:ext cx="8741004" cy="515624"/>
              <a:chOff x="2683898" y="3435498"/>
              <a:chExt cx="8741004" cy="515624"/>
            </a:xfrm>
          </p:grpSpPr>
          <p:sp>
            <p:nvSpPr>
              <p:cNvPr id="18" name="TextBox 17"/>
              <p:cNvSpPr txBox="1"/>
              <p:nvPr/>
            </p:nvSpPr>
            <p:spPr>
              <a:xfrm>
                <a:off x="2683898" y="3444981"/>
                <a:ext cx="1794737" cy="376717"/>
              </a:xfrm>
              <a:prstGeom prst="rect">
                <a:avLst/>
              </a:prstGeom>
              <a:noFill/>
            </p:spPr>
            <p:txBody>
              <a:bodyPr wrap="none" rtlCol="0">
                <a:spAutoFit/>
              </a:bodyPr>
              <a:lstStyle/>
              <a:p>
                <a:r>
                  <a:rPr lang="en-US" sz="1200" b="1" dirty="0">
                    <a:solidFill>
                      <a:schemeClr val="tx2"/>
                    </a:solidFill>
                  </a:rPr>
                  <a:t>{“YZB 1245”, 3}</a:t>
                </a:r>
              </a:p>
            </p:txBody>
          </p:sp>
          <p:sp>
            <p:nvSpPr>
              <p:cNvPr id="20" name="TextBox 19"/>
              <p:cNvSpPr txBox="1"/>
              <p:nvPr/>
            </p:nvSpPr>
            <p:spPr>
              <a:xfrm>
                <a:off x="6360831" y="3444981"/>
                <a:ext cx="1856132" cy="376717"/>
              </a:xfrm>
              <a:prstGeom prst="rect">
                <a:avLst/>
              </a:prstGeom>
              <a:noFill/>
            </p:spPr>
            <p:txBody>
              <a:bodyPr wrap="none" rtlCol="0">
                <a:spAutoFit/>
              </a:bodyPr>
              <a:lstStyle/>
              <a:p>
                <a:r>
                  <a:rPr lang="en-US" sz="1200" b="1" dirty="0">
                    <a:solidFill>
                      <a:schemeClr val="tx2"/>
                    </a:solidFill>
                  </a:rPr>
                  <a:t>{“WAA 3423”, 2}</a:t>
                </a:r>
              </a:p>
            </p:txBody>
          </p:sp>
          <p:sp>
            <p:nvSpPr>
              <p:cNvPr id="21" name="TextBox 20"/>
              <p:cNvSpPr txBox="1"/>
              <p:nvPr/>
            </p:nvSpPr>
            <p:spPr>
              <a:xfrm>
                <a:off x="9747896" y="3435498"/>
                <a:ext cx="1677006" cy="376717"/>
              </a:xfrm>
              <a:prstGeom prst="rect">
                <a:avLst/>
              </a:prstGeom>
              <a:noFill/>
            </p:spPr>
            <p:txBody>
              <a:bodyPr wrap="none" rtlCol="0">
                <a:spAutoFit/>
              </a:bodyPr>
              <a:lstStyle/>
              <a:p>
                <a:r>
                  <a:rPr lang="en-US" sz="1200" b="1" dirty="0">
                    <a:solidFill>
                      <a:schemeClr val="tx2"/>
                    </a:solidFill>
                  </a:rPr>
                  <a:t>{“AB 2678”, 3}</a:t>
                </a:r>
              </a:p>
            </p:txBody>
          </p:sp>
          <p:sp>
            <p:nvSpPr>
              <p:cNvPr id="23" name="Oval 22"/>
              <p:cNvSpPr/>
              <p:nvPr/>
            </p:nvSpPr>
            <p:spPr bwMode="auto">
              <a:xfrm>
                <a:off x="3321873" y="3798722"/>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sp>
            <p:nvSpPr>
              <p:cNvPr id="24" name="Oval 23"/>
              <p:cNvSpPr/>
              <p:nvPr/>
            </p:nvSpPr>
            <p:spPr bwMode="auto">
              <a:xfrm>
                <a:off x="6873527" y="3793995"/>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sp>
            <p:nvSpPr>
              <p:cNvPr id="25" name="Oval 24"/>
              <p:cNvSpPr/>
              <p:nvPr/>
            </p:nvSpPr>
            <p:spPr bwMode="auto">
              <a:xfrm>
                <a:off x="10176591" y="3798722"/>
                <a:ext cx="148226" cy="152400"/>
              </a:xfrm>
              <a:prstGeom prst="ellipse">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85555" fontAlgn="base">
                  <a:spcBef>
                    <a:spcPct val="0"/>
                  </a:spcBef>
                  <a:spcAft>
                    <a:spcPct val="0"/>
                  </a:spcAft>
                </a:pPr>
                <a:endParaRPr lang="en-US" sz="1500" b="1" dirty="0">
                  <a:solidFill>
                    <a:schemeClr val="tx2"/>
                  </a:solidFill>
                </a:endParaRPr>
              </a:p>
            </p:txBody>
          </p:sp>
        </p:grpSp>
        <p:sp>
          <p:nvSpPr>
            <p:cNvPr id="17" name="TextBox 16"/>
            <p:cNvSpPr txBox="1"/>
            <p:nvPr/>
          </p:nvSpPr>
          <p:spPr>
            <a:xfrm>
              <a:off x="204107" y="2983316"/>
              <a:ext cx="1384566" cy="546214"/>
            </a:xfrm>
            <a:prstGeom prst="rect">
              <a:avLst/>
            </a:prstGeom>
            <a:noFill/>
          </p:spPr>
          <p:txBody>
            <a:bodyPr wrap="none" lIns="137148" tIns="109719" rIns="137148" bIns="109719" rtlCol="0">
              <a:spAutoFit/>
            </a:bodyPr>
            <a:lstStyle/>
            <a:p>
              <a:pPr>
                <a:lnSpc>
                  <a:spcPct val="90000"/>
                </a:lnSpc>
                <a:spcAft>
                  <a:spcPts val="441"/>
                </a:spcAft>
              </a:pPr>
              <a:r>
                <a:rPr lang="en-US" sz="1300" b="1" dirty="0">
                  <a:solidFill>
                    <a:schemeClr val="tx2"/>
                  </a:solidFill>
                </a:rPr>
                <a:t>Toll Exit :</a:t>
              </a:r>
            </a:p>
          </p:txBody>
        </p:sp>
      </p:grpSp>
      <p:cxnSp>
        <p:nvCxnSpPr>
          <p:cNvPr id="43" name="Straight Arrow Connector 42"/>
          <p:cNvCxnSpPr/>
          <p:nvPr/>
        </p:nvCxnSpPr>
        <p:spPr>
          <a:xfrm>
            <a:off x="1494600" y="3986350"/>
            <a:ext cx="651308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064075" y="3919979"/>
            <a:ext cx="604737" cy="400580"/>
          </a:xfrm>
          <a:prstGeom prst="rect">
            <a:avLst/>
          </a:prstGeom>
          <a:noFill/>
        </p:spPr>
        <p:txBody>
          <a:bodyPr wrap="none" lIns="134460" tIns="107569" rIns="134460" bIns="107569" rtlCol="0">
            <a:spAutoFit/>
          </a:bodyPr>
          <a:lstStyle/>
          <a:p>
            <a:pPr>
              <a:lnSpc>
                <a:spcPct val="90000"/>
              </a:lnSpc>
              <a:spcAft>
                <a:spcPts val="441"/>
              </a:spcAft>
            </a:pPr>
            <a:r>
              <a:rPr lang="en-US" sz="1300" dirty="0">
                <a:gradFill>
                  <a:gsLst>
                    <a:gs pos="2917">
                      <a:schemeClr val="tx1"/>
                    </a:gs>
                    <a:gs pos="30000">
                      <a:schemeClr val="tx1"/>
                    </a:gs>
                  </a:gsLst>
                  <a:lin ang="5400000" scaled="0"/>
                </a:gradFill>
              </a:rPr>
              <a:t>time</a:t>
            </a:r>
          </a:p>
        </p:txBody>
      </p:sp>
      <p:grpSp>
        <p:nvGrpSpPr>
          <p:cNvPr id="26" name="Group 25"/>
          <p:cNvGrpSpPr/>
          <p:nvPr/>
        </p:nvGrpSpPr>
        <p:grpSpPr>
          <a:xfrm>
            <a:off x="6176072" y="3101143"/>
            <a:ext cx="1589580" cy="457497"/>
            <a:chOff x="8089564" y="2583256"/>
            <a:chExt cx="2161939" cy="622193"/>
          </a:xfrm>
        </p:grpSpPr>
        <p:cxnSp>
          <p:nvCxnSpPr>
            <p:cNvPr id="31" name="Straight Connector 30"/>
            <p:cNvCxnSpPr/>
            <p:nvPr/>
          </p:nvCxnSpPr>
          <p:spPr>
            <a:xfrm>
              <a:off x="10251503" y="3084669"/>
              <a:ext cx="0" cy="116038"/>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89564" y="2583256"/>
              <a:ext cx="0" cy="617451"/>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089564" y="3200707"/>
              <a:ext cx="2161939" cy="4742"/>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047992" y="2664909"/>
            <a:ext cx="799724" cy="289043"/>
            <a:chOff x="3835156" y="1989982"/>
            <a:chExt cx="1087681" cy="393096"/>
          </a:xfrm>
        </p:grpSpPr>
        <p:cxnSp>
          <p:nvCxnSpPr>
            <p:cNvPr id="35" name="Straight Connector 34"/>
            <p:cNvCxnSpPr/>
            <p:nvPr/>
          </p:nvCxnSpPr>
          <p:spPr>
            <a:xfrm flipV="1">
              <a:off x="3835156" y="1989982"/>
              <a:ext cx="0" cy="393096"/>
            </a:xfrm>
            <a:prstGeom prst="line">
              <a:avLst/>
            </a:prstGeom>
            <a:ln w="28575">
              <a:solidFill>
                <a:srgbClr val="7FBA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35822" y="1990548"/>
              <a:ext cx="1087015" cy="0"/>
            </a:xfrm>
            <a:prstGeom prst="straightConnector1">
              <a:avLst/>
            </a:prstGeom>
            <a:ln w="28575">
              <a:solidFill>
                <a:srgbClr val="7FBA0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9212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randombar(horizontal)">
                                      <p:cBhvr>
                                        <p:cTn id="28" dur="500"/>
                                        <p:tgtEl>
                                          <p:spTgt spid="4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randombar(horizontal)">
                                      <p:cBhvr>
                                        <p:cTn id="31" dur="500"/>
                                        <p:tgtEl>
                                          <p:spTgt spid="2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randombar(horizontal)">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45" grpId="0" animBg="1"/>
      <p:bldP spid="4"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Text Placeholder 6"/>
          <p:cNvSpPr>
            <a:spLocks noGrp="1"/>
          </p:cNvSpPr>
          <p:nvPr>
            <p:ph idx="1"/>
          </p:nvPr>
        </p:nvSpPr>
        <p:spPr>
          <a:xfrm>
            <a:off x="3429000" y="1676400"/>
            <a:ext cx="5334000" cy="4419600"/>
          </a:xfrm>
          <a:prstGeom prst="rect">
            <a:avLst/>
          </a:prstGeom>
        </p:spPr>
        <p:txBody>
          <a:bodyPr>
            <a:normAutofit/>
          </a:bodyPr>
          <a:lstStyle/>
          <a:p>
            <a:pPr marL="0" indent="0">
              <a:buNone/>
            </a:pPr>
            <a:r>
              <a:rPr lang="en-US" sz="2059" b="1" dirty="0">
                <a:latin typeface="Segoe UI Light" panose="020B0502040204020203" pitchFamily="34" charset="0"/>
                <a:cs typeface="Segoe UI Light" panose="020B0502040204020203" pitchFamily="34" charset="0"/>
              </a:rPr>
              <a:t>Seamless correlation of event streams with reference data</a:t>
            </a:r>
          </a:p>
          <a:p>
            <a:pPr marL="0" indent="0">
              <a:buNone/>
            </a:pPr>
            <a:endParaRPr lang="en-US" sz="2059" dirty="0">
              <a:latin typeface="Segoe UI Light" panose="020B0502040204020203" pitchFamily="34" charset="0"/>
              <a:cs typeface="Segoe UI Light" panose="020B0502040204020203" pitchFamily="34" charset="0"/>
            </a:endParaRPr>
          </a:p>
          <a:p>
            <a:pPr marL="0" indent="0">
              <a:buNone/>
            </a:pPr>
            <a:r>
              <a:rPr lang="en-US" sz="1471" dirty="0"/>
              <a:t>Static or slowly-changing data stored in blobs</a:t>
            </a:r>
          </a:p>
          <a:p>
            <a:pPr marL="0" indent="0">
              <a:buNone/>
            </a:pPr>
            <a:endParaRPr lang="en-US" sz="1471" dirty="0">
              <a:latin typeface="Consolas"/>
            </a:endParaRPr>
          </a:p>
          <a:p>
            <a:pPr marL="0" indent="0">
              <a:buNone/>
            </a:pPr>
            <a:r>
              <a:rPr lang="en-US" sz="1471" dirty="0"/>
              <a:t>Scanned for changes on a settable cadence</a:t>
            </a:r>
            <a:br>
              <a:rPr lang="en-US" sz="1471" dirty="0"/>
            </a:br>
            <a:endParaRPr lang="en-US" sz="1471" dirty="0"/>
          </a:p>
          <a:p>
            <a:pPr marL="0" indent="0">
              <a:buNone/>
            </a:pPr>
            <a:r>
              <a:rPr lang="en-US" sz="1471" b="1" dirty="0"/>
              <a:t>JOIN </a:t>
            </a:r>
            <a:r>
              <a:rPr lang="en-US" sz="1471" dirty="0"/>
              <a:t>(</a:t>
            </a:r>
            <a:r>
              <a:rPr lang="en-US" sz="1471" b="1" dirty="0"/>
              <a:t>INNER </a:t>
            </a:r>
            <a:r>
              <a:rPr lang="en-US" sz="1471" dirty="0"/>
              <a:t>or </a:t>
            </a:r>
            <a:r>
              <a:rPr lang="en-US" sz="1471" b="1" dirty="0"/>
              <a:t>LEFT OUTER</a:t>
            </a:r>
            <a:r>
              <a:rPr lang="en-US" sz="1471" dirty="0"/>
              <a:t>) between streams and reference data sources</a:t>
            </a:r>
          </a:p>
          <a:p>
            <a:pPr marL="0" indent="0">
              <a:buNone/>
            </a:pPr>
            <a:endParaRPr lang="en-US" sz="1471" dirty="0"/>
          </a:p>
          <a:p>
            <a:pPr marL="0" indent="0">
              <a:buNone/>
            </a:pPr>
            <a:endParaRPr lang="en-US" sz="1471" dirty="0"/>
          </a:p>
          <a:p>
            <a:pPr marL="0" indent="0">
              <a:buNone/>
            </a:pPr>
            <a:r>
              <a:rPr lang="en-US" sz="1471" dirty="0"/>
              <a:t>Reference data appears like another input in the query</a:t>
            </a:r>
          </a:p>
        </p:txBody>
      </p:sp>
      <p:sp>
        <p:nvSpPr>
          <p:cNvPr id="3" name="Title 2">
            <a:extLst>
              <a:ext uri="{FF2B5EF4-FFF2-40B4-BE49-F238E27FC236}">
                <a16:creationId xmlns:a16="http://schemas.microsoft.com/office/drawing/2014/main" id="{8B77C1A4-C794-46F3-AB96-B507962290EF}"/>
              </a:ext>
            </a:extLst>
          </p:cNvPr>
          <p:cNvSpPr>
            <a:spLocks noGrp="1"/>
          </p:cNvSpPr>
          <p:nvPr>
            <p:ph type="title"/>
          </p:nvPr>
        </p:nvSpPr>
        <p:spPr/>
        <p:txBody>
          <a:bodyPr/>
          <a:lstStyle/>
          <a:p>
            <a:r>
              <a:rPr lang="de-DE" dirty="0"/>
              <a:t>Reference Data</a:t>
            </a:r>
          </a:p>
        </p:txBody>
      </p:sp>
      <p:sp>
        <p:nvSpPr>
          <p:cNvPr id="2" name="TextBox 1"/>
          <p:cNvSpPr txBox="1"/>
          <p:nvPr/>
        </p:nvSpPr>
        <p:spPr>
          <a:xfrm>
            <a:off x="3387725" y="5257800"/>
            <a:ext cx="4572000" cy="1122619"/>
          </a:xfrm>
          <a:prstGeom prst="rect">
            <a:avLst/>
          </a:prstGeom>
          <a:noFill/>
        </p:spPr>
        <p:txBody>
          <a:bodyPr wrap="square" lIns="134464" tIns="107571" rIns="134464" bIns="107571" rtlCol="0">
            <a:spAutoFit/>
          </a:bodyPr>
          <a:lstStyle/>
          <a:p>
            <a:pPr defTabSz="672358" eaLnBrk="1" fontAlgn="auto" hangingPunct="1">
              <a:spcBef>
                <a:spcPts val="0"/>
              </a:spcBef>
              <a:spcAft>
                <a:spcPts val="0"/>
              </a:spcAft>
              <a:defRPr/>
            </a:pPr>
            <a:r>
              <a:rPr lang="en-US" sz="1471" kern="0" dirty="0">
                <a:solidFill>
                  <a:srgbClr val="00188F">
                    <a:lumMod val="60000"/>
                    <a:lumOff val="40000"/>
                  </a:srgbClr>
                </a:solidFill>
                <a:latin typeface="Consolas"/>
              </a:rPr>
              <a:t>SELECT</a:t>
            </a:r>
            <a:r>
              <a:rPr lang="en-US" sz="1471" kern="0" dirty="0">
                <a:solidFill>
                  <a:srgbClr val="00188F">
                    <a:lumMod val="75000"/>
                  </a:srgbClr>
                </a:solidFill>
                <a:latin typeface="Consolas"/>
              </a:rPr>
              <a:t> </a:t>
            </a:r>
            <a:r>
              <a:rPr lang="en-US" sz="1471" kern="0" dirty="0" err="1">
                <a:solidFill>
                  <a:srgbClr val="404040"/>
                </a:solidFill>
                <a:latin typeface="Consolas"/>
              </a:rPr>
              <a:t>myRefData.Name</a:t>
            </a:r>
            <a:r>
              <a:rPr lang="en-US" sz="1471" kern="0" dirty="0">
                <a:solidFill>
                  <a:srgbClr val="404040"/>
                </a:solidFill>
                <a:latin typeface="Consolas"/>
              </a:rPr>
              <a:t>, </a:t>
            </a:r>
            <a:r>
              <a:rPr lang="en-US" sz="1471" kern="0" dirty="0" err="1">
                <a:solidFill>
                  <a:srgbClr val="404040"/>
                </a:solidFill>
                <a:latin typeface="Consolas"/>
              </a:rPr>
              <a:t>myStream.Value</a:t>
            </a:r>
            <a:r>
              <a:rPr lang="en-US" sz="1471" kern="0" dirty="0">
                <a:solidFill>
                  <a:srgbClr val="404040"/>
                </a:solidFill>
                <a:latin typeface="Consolas"/>
              </a:rPr>
              <a:t> </a:t>
            </a:r>
          </a:p>
          <a:p>
            <a:pPr defTabSz="672358" eaLnBrk="1" fontAlgn="auto" hangingPunct="1">
              <a:spcBef>
                <a:spcPts val="0"/>
              </a:spcBef>
              <a:spcAft>
                <a:spcPts val="0"/>
              </a:spcAft>
              <a:defRPr/>
            </a:pPr>
            <a:r>
              <a:rPr lang="en-US" sz="1471" kern="0" dirty="0">
                <a:solidFill>
                  <a:srgbClr val="00188F">
                    <a:lumMod val="60000"/>
                    <a:lumOff val="40000"/>
                  </a:srgbClr>
                </a:solidFill>
                <a:latin typeface="Consolas"/>
              </a:rPr>
              <a:t>FROM</a:t>
            </a:r>
            <a:r>
              <a:rPr lang="en-US" sz="1471" kern="0" dirty="0">
                <a:solidFill>
                  <a:srgbClr val="00188F">
                    <a:lumMod val="75000"/>
                  </a:srgbClr>
                </a:solidFill>
                <a:latin typeface="Consolas"/>
              </a:rPr>
              <a:t> </a:t>
            </a:r>
            <a:r>
              <a:rPr lang="en-US" sz="1471" kern="0" dirty="0" err="1">
                <a:solidFill>
                  <a:srgbClr val="404040"/>
                </a:solidFill>
                <a:latin typeface="Consolas"/>
              </a:rPr>
              <a:t>myStream</a:t>
            </a:r>
            <a:endParaRPr lang="en-US" sz="1471" kern="0" dirty="0">
              <a:solidFill>
                <a:srgbClr val="404040"/>
              </a:solidFill>
              <a:latin typeface="Consolas"/>
            </a:endParaRPr>
          </a:p>
          <a:p>
            <a:pPr defTabSz="672358" eaLnBrk="1" fontAlgn="auto" hangingPunct="1">
              <a:spcBef>
                <a:spcPts val="0"/>
              </a:spcBef>
              <a:spcAft>
                <a:spcPts val="0"/>
              </a:spcAft>
              <a:defRPr/>
            </a:pPr>
            <a:r>
              <a:rPr lang="en-US" sz="1471" kern="0" dirty="0">
                <a:solidFill>
                  <a:srgbClr val="00188F">
                    <a:lumMod val="60000"/>
                    <a:lumOff val="40000"/>
                  </a:srgbClr>
                </a:solidFill>
                <a:latin typeface="Consolas"/>
              </a:rPr>
              <a:t>JOIN</a:t>
            </a:r>
            <a:r>
              <a:rPr lang="en-US" sz="1471" kern="0" dirty="0">
                <a:solidFill>
                  <a:srgbClr val="00188F">
                    <a:lumMod val="75000"/>
                  </a:srgbClr>
                </a:solidFill>
                <a:latin typeface="Consolas"/>
              </a:rPr>
              <a:t> </a:t>
            </a:r>
            <a:r>
              <a:rPr lang="en-US" sz="1471" kern="0" dirty="0" err="1">
                <a:solidFill>
                  <a:srgbClr val="404040"/>
                </a:solidFill>
                <a:latin typeface="Consolas"/>
              </a:rPr>
              <a:t>myRefData</a:t>
            </a:r>
            <a:endParaRPr lang="en-US" sz="1471" kern="0" dirty="0">
              <a:solidFill>
                <a:srgbClr val="404040"/>
              </a:solidFill>
              <a:latin typeface="Consolas"/>
            </a:endParaRPr>
          </a:p>
          <a:p>
            <a:pPr defTabSz="672358" eaLnBrk="1" fontAlgn="auto" hangingPunct="1">
              <a:spcBef>
                <a:spcPts val="0"/>
              </a:spcBef>
              <a:spcAft>
                <a:spcPts val="0"/>
              </a:spcAft>
              <a:defRPr/>
            </a:pPr>
            <a:r>
              <a:rPr lang="en-US" sz="1471" kern="0" dirty="0">
                <a:solidFill>
                  <a:srgbClr val="00188F">
                    <a:lumMod val="60000"/>
                    <a:lumOff val="40000"/>
                  </a:srgbClr>
                </a:solidFill>
                <a:latin typeface="Consolas"/>
              </a:rPr>
              <a:t>	ON</a:t>
            </a:r>
            <a:r>
              <a:rPr lang="en-US" sz="1471" kern="0" dirty="0">
                <a:solidFill>
                  <a:srgbClr val="00188F">
                    <a:lumMod val="75000"/>
                  </a:srgbClr>
                </a:solidFill>
                <a:latin typeface="Consolas"/>
              </a:rPr>
              <a:t> </a:t>
            </a:r>
            <a:r>
              <a:rPr lang="en-US" sz="1471" kern="0" dirty="0" err="1">
                <a:solidFill>
                  <a:srgbClr val="404040"/>
                </a:solidFill>
                <a:latin typeface="Consolas"/>
              </a:rPr>
              <a:t>myStream.myKey</a:t>
            </a:r>
            <a:r>
              <a:rPr lang="en-US" sz="1471" kern="0" dirty="0">
                <a:solidFill>
                  <a:srgbClr val="404040"/>
                </a:solidFill>
                <a:latin typeface="Consolas"/>
              </a:rPr>
              <a:t> = </a:t>
            </a:r>
            <a:r>
              <a:rPr lang="en-US" sz="1471" kern="0" dirty="0" err="1">
                <a:solidFill>
                  <a:srgbClr val="404040"/>
                </a:solidFill>
                <a:latin typeface="Consolas"/>
              </a:rPr>
              <a:t>myRefData.myKey</a:t>
            </a:r>
            <a:endParaRPr lang="en-US" sz="1471" kern="0" dirty="0">
              <a:gradFill>
                <a:gsLst>
                  <a:gs pos="2917">
                    <a:srgbClr val="404040"/>
                  </a:gs>
                  <a:gs pos="30000">
                    <a:srgbClr val="404040"/>
                  </a:gs>
                </a:gsLst>
                <a:lin ang="5400000" scaled="0"/>
              </a:gradFill>
            </a:endParaRPr>
          </a:p>
        </p:txBody>
      </p:sp>
      <p:pic>
        <p:nvPicPr>
          <p:cNvPr id="844" name="Picture 843"/>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9150" y="2545618"/>
            <a:ext cx="2736603" cy="1824402"/>
          </a:xfrm>
          <a:prstGeom prst="rect">
            <a:avLst/>
          </a:prstGeom>
          <a:ln>
            <a:noFill/>
          </a:ln>
        </p:spPr>
        <p:style>
          <a:lnRef idx="2">
            <a:schemeClr val="dk1"/>
          </a:lnRef>
          <a:fillRef idx="1">
            <a:schemeClr val="lt1"/>
          </a:fillRef>
          <a:effectRef idx="0">
            <a:schemeClr val="dk1"/>
          </a:effectRef>
          <a:fontRef idx="minor">
            <a:schemeClr val="dk1"/>
          </a:fontRef>
        </p:style>
      </p:pic>
      <p:sp>
        <p:nvSpPr>
          <p:cNvPr id="842" name="Freeform 38"/>
          <p:cNvSpPr>
            <a:spLocks noEditPoints="1"/>
          </p:cNvSpPr>
          <p:nvPr/>
        </p:nvSpPr>
        <p:spPr bwMode="auto">
          <a:xfrm>
            <a:off x="1714646" y="4101318"/>
            <a:ext cx="560266" cy="78437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ln/>
          <a:extLst/>
        </p:spPr>
        <p:style>
          <a:lnRef idx="2">
            <a:schemeClr val="dk1"/>
          </a:lnRef>
          <a:fillRef idx="1">
            <a:schemeClr val="lt1"/>
          </a:fillRef>
          <a:effectRef idx="0">
            <a:schemeClr val="dk1"/>
          </a:effectRef>
          <a:fontRef idx="minor">
            <a:schemeClr val="dk1"/>
          </a:fontRef>
        </p:style>
        <p:txBody>
          <a:bodyPr vert="horz" wrap="square" lIns="67232" tIns="33616" rIns="67232" bIns="33616" numCol="1" anchor="t" anchorCtr="0" compatLnSpc="1">
            <a:prstTxWarp prst="textNoShape">
              <a:avLst/>
            </a:prstTxWarp>
          </a:bodyPr>
          <a:lstStyle/>
          <a:p>
            <a:pPr defTabSz="672358" eaLnBrk="1" fontAlgn="auto" hangingPunct="1">
              <a:spcBef>
                <a:spcPts val="0"/>
              </a:spcBef>
              <a:spcAft>
                <a:spcPts val="0"/>
              </a:spcAft>
              <a:defRPr/>
            </a:pPr>
            <a:endParaRPr lang="en-US" sz="1324" kern="0">
              <a:solidFill>
                <a:srgbClr val="404040"/>
              </a:solidFill>
            </a:endParaRPr>
          </a:p>
        </p:txBody>
      </p:sp>
    </p:spTree>
    <p:extLst>
      <p:ext uri="{BB962C8B-B14F-4D97-AF65-F5344CB8AC3E}">
        <p14:creationId xmlns:p14="http://schemas.microsoft.com/office/powerpoint/2010/main" val="8639473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6CDA7A-A884-4EAC-B965-37E78DDD101C}"/>
              </a:ext>
            </a:extLst>
          </p:cNvPr>
          <p:cNvSpPr>
            <a:spLocks noGrp="1"/>
          </p:cNvSpPr>
          <p:nvPr>
            <p:ph idx="1"/>
          </p:nvPr>
        </p:nvSpPr>
        <p:spPr>
          <a:xfrm>
            <a:off x="838200" y="1989138"/>
            <a:ext cx="7696200" cy="4106862"/>
          </a:xfrm>
        </p:spPr>
        <p:txBody>
          <a:bodyPr>
            <a:normAutofit/>
          </a:bodyPr>
          <a:lstStyle/>
          <a:p>
            <a:pPr>
              <a:lnSpc>
                <a:spcPct val="100000"/>
              </a:lnSpc>
            </a:pPr>
            <a:r>
              <a:rPr lang="de-DE" sz="2000" b="1" dirty="0"/>
              <a:t>Apache Spark</a:t>
            </a:r>
            <a:r>
              <a:rPr lang="de-DE" sz="2000" dirty="0"/>
              <a:t>: </a:t>
            </a:r>
            <a:r>
              <a:rPr lang="en-US" sz="2000" dirty="0"/>
              <a:t>Fast and general engine for large-scale data processing</a:t>
            </a:r>
            <a:endParaRPr lang="de-DE" sz="2000" dirty="0"/>
          </a:p>
          <a:p>
            <a:pPr>
              <a:lnSpc>
                <a:spcPct val="100000"/>
              </a:lnSpc>
            </a:pPr>
            <a:r>
              <a:rPr lang="de-DE" sz="2000" b="1" dirty="0"/>
              <a:t>Apache Storm</a:t>
            </a:r>
            <a:r>
              <a:rPr lang="de-DE" sz="2000" dirty="0"/>
              <a:t>: </a:t>
            </a:r>
            <a:r>
              <a:rPr lang="en-US" sz="2000" dirty="0"/>
              <a:t>Distributed real-time computation system to reliably process unbounded streams of data</a:t>
            </a:r>
            <a:endParaRPr lang="de-DE" sz="2000" dirty="0"/>
          </a:p>
          <a:p>
            <a:pPr>
              <a:lnSpc>
                <a:spcPct val="100000"/>
              </a:lnSpc>
            </a:pPr>
            <a:r>
              <a:rPr lang="de-DE" sz="2000" b="1" dirty="0"/>
              <a:t>Apache Flink</a:t>
            </a:r>
            <a:r>
              <a:rPr lang="de-DE" sz="2000" dirty="0"/>
              <a:t>: </a:t>
            </a:r>
            <a:r>
              <a:rPr lang="de-DE" sz="2000" dirty="0" err="1"/>
              <a:t>Scalable</a:t>
            </a:r>
            <a:r>
              <a:rPr lang="de-DE" sz="2000" dirty="0"/>
              <a:t> stream and </a:t>
            </a:r>
            <a:r>
              <a:rPr lang="de-DE" sz="2000" dirty="0" err="1"/>
              <a:t>batch</a:t>
            </a:r>
            <a:r>
              <a:rPr lang="de-DE" sz="2000" dirty="0"/>
              <a:t> </a:t>
            </a:r>
            <a:r>
              <a:rPr lang="de-DE" sz="2000" dirty="0" err="1"/>
              <a:t>processing</a:t>
            </a:r>
            <a:endParaRPr lang="de-DE" sz="2000" dirty="0"/>
          </a:p>
          <a:p>
            <a:pPr>
              <a:lnSpc>
                <a:spcPct val="100000"/>
              </a:lnSpc>
            </a:pPr>
            <a:r>
              <a:rPr lang="de-DE" sz="2000" b="1" dirty="0" err="1"/>
              <a:t>Apace</a:t>
            </a:r>
            <a:r>
              <a:rPr lang="de-DE" sz="2000" b="1" dirty="0"/>
              <a:t> </a:t>
            </a:r>
            <a:r>
              <a:rPr lang="de-DE" sz="2000" b="1" dirty="0" err="1"/>
              <a:t>Ignite</a:t>
            </a:r>
            <a:r>
              <a:rPr lang="de-DE" sz="2000" dirty="0"/>
              <a:t>: In-memory </a:t>
            </a:r>
            <a:r>
              <a:rPr lang="de-DE" sz="2000" dirty="0" err="1"/>
              <a:t>computing</a:t>
            </a:r>
            <a:r>
              <a:rPr lang="de-DE" sz="2000" dirty="0"/>
              <a:t> </a:t>
            </a:r>
            <a:r>
              <a:rPr lang="de-DE" sz="2000" dirty="0" err="1"/>
              <a:t>platform</a:t>
            </a:r>
            <a:endParaRPr lang="de-DE" sz="2000" dirty="0"/>
          </a:p>
          <a:p>
            <a:pPr>
              <a:lnSpc>
                <a:spcPct val="100000"/>
              </a:lnSpc>
            </a:pPr>
            <a:endParaRPr lang="de-DE" sz="2000" dirty="0"/>
          </a:p>
          <a:p>
            <a:pPr marL="0" indent="0">
              <a:lnSpc>
                <a:spcPct val="100000"/>
              </a:lnSpc>
              <a:buNone/>
            </a:pPr>
            <a:r>
              <a:rPr lang="de-DE" sz="2000" dirty="0"/>
              <a:t>Commercial:</a:t>
            </a:r>
          </a:p>
          <a:p>
            <a:pPr>
              <a:lnSpc>
                <a:spcPct val="100000"/>
              </a:lnSpc>
            </a:pPr>
            <a:r>
              <a:rPr lang="de-DE" sz="2000" dirty="0" err="1"/>
              <a:t>Tibco</a:t>
            </a:r>
            <a:r>
              <a:rPr lang="de-DE" sz="2000" dirty="0"/>
              <a:t> Event Stream Processing</a:t>
            </a:r>
          </a:p>
          <a:p>
            <a:pPr>
              <a:lnSpc>
                <a:spcPct val="100000"/>
              </a:lnSpc>
            </a:pPr>
            <a:r>
              <a:rPr lang="de-DE" sz="2000" dirty="0"/>
              <a:t>IBM Streams</a:t>
            </a:r>
          </a:p>
          <a:p>
            <a:pPr>
              <a:lnSpc>
                <a:spcPct val="100000"/>
              </a:lnSpc>
            </a:pPr>
            <a:r>
              <a:rPr lang="de-DE" sz="2000" dirty="0"/>
              <a:t>Microsoft </a:t>
            </a:r>
            <a:r>
              <a:rPr lang="de-DE" sz="2000" dirty="0" err="1"/>
              <a:t>StreamInsight</a:t>
            </a:r>
            <a:r>
              <a:rPr lang="de-DE" sz="2000" dirty="0"/>
              <a:t>/ Azure Stream Analytics</a:t>
            </a:r>
          </a:p>
          <a:p>
            <a:pPr>
              <a:lnSpc>
                <a:spcPct val="100000"/>
              </a:lnSpc>
            </a:pPr>
            <a:r>
              <a:rPr lang="de-DE" sz="2000" dirty="0"/>
              <a:t>Amazon AWS </a:t>
            </a:r>
            <a:r>
              <a:rPr lang="de-DE" sz="2000" dirty="0" err="1"/>
              <a:t>Kinesis</a:t>
            </a:r>
            <a:r>
              <a:rPr lang="de-DE" sz="2000" dirty="0"/>
              <a:t> </a:t>
            </a:r>
            <a:r>
              <a:rPr lang="en-US" sz="2000" dirty="0"/>
              <a:t>Analytics</a:t>
            </a:r>
          </a:p>
          <a:p>
            <a:pPr>
              <a:lnSpc>
                <a:spcPct val="100000"/>
              </a:lnSpc>
            </a:pPr>
            <a:endParaRPr lang="de-DE" sz="2000" dirty="0"/>
          </a:p>
        </p:txBody>
      </p:sp>
      <p:sp>
        <p:nvSpPr>
          <p:cNvPr id="2" name="Title 1">
            <a:extLst>
              <a:ext uri="{FF2B5EF4-FFF2-40B4-BE49-F238E27FC236}">
                <a16:creationId xmlns:a16="http://schemas.microsoft.com/office/drawing/2014/main" id="{3DED6B44-A410-4FCB-B916-FEF4D0FEEE01}"/>
              </a:ext>
            </a:extLst>
          </p:cNvPr>
          <p:cNvSpPr>
            <a:spLocks noGrp="1"/>
          </p:cNvSpPr>
          <p:nvPr>
            <p:ph type="title"/>
          </p:nvPr>
        </p:nvSpPr>
        <p:spPr/>
        <p:txBody>
          <a:bodyPr/>
          <a:lstStyle/>
          <a:p>
            <a:r>
              <a:rPr lang="de-DE" dirty="0"/>
              <a:t>Technologies</a:t>
            </a:r>
          </a:p>
        </p:txBody>
      </p:sp>
    </p:spTree>
    <p:extLst>
      <p:ext uri="{BB962C8B-B14F-4D97-AF65-F5344CB8AC3E}">
        <p14:creationId xmlns:p14="http://schemas.microsoft.com/office/powerpoint/2010/main" val="3563609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a Pi? (not so cool)</a:t>
            </a:r>
            <a:endParaRPr lang="en-US" dirty="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endParaRPr lang="fi-FI" dirty="0"/>
          </a:p>
        </p:txBody>
      </p:sp>
      <p:pic>
        <p:nvPicPr>
          <p:cNvPr id="2050" name="Picture 2" descr="https://www.raspberrypi.org/magpi/wp-content/uploads/2016/01/magicmirrormain.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14900" y="1901289"/>
            <a:ext cx="2400916" cy="24009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5850" y="4302206"/>
            <a:ext cx="2952328" cy="246221"/>
          </a:xfrm>
          <a:prstGeom prst="rect">
            <a:avLst/>
          </a:prstGeom>
        </p:spPr>
        <p:txBody>
          <a:bodyPr wrap="square">
            <a:spAutoFit/>
          </a:bodyPr>
          <a:lstStyle/>
          <a:p>
            <a:r>
              <a:rPr lang="en-US" sz="1000" dirty="0">
                <a:hlinkClick r:id="rId3"/>
              </a:rPr>
              <a:t>https://www.raspberrypi.org/magpi/magic-mirror</a:t>
            </a:r>
            <a:r>
              <a:rPr lang="en-US" sz="1000" dirty="0">
                <a:hlinkClick r:id="rId3"/>
              </a:rPr>
              <a:t>/</a:t>
            </a:r>
            <a:r>
              <a:rPr lang="en-US" sz="1000" dirty="0"/>
              <a:t> </a:t>
            </a:r>
            <a:endParaRPr lang="en-US" sz="1000" dirty="0"/>
          </a:p>
        </p:txBody>
      </p:sp>
      <p:pic>
        <p:nvPicPr>
          <p:cNvPr id="2054" name="Picture 6" descr="http://mymediaexperience.com/wp-content/uploads/2014/02/Mimi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708" y="1551409"/>
            <a:ext cx="2456519" cy="13794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915816" y="2976754"/>
            <a:ext cx="4572000" cy="246221"/>
          </a:xfrm>
          <a:prstGeom prst="rect">
            <a:avLst/>
          </a:prstGeom>
        </p:spPr>
        <p:txBody>
          <a:bodyPr>
            <a:spAutoFit/>
          </a:bodyPr>
          <a:lstStyle/>
          <a:p>
            <a:r>
              <a:rPr lang="en-US" sz="1000" dirty="0">
                <a:hlinkClick r:id="rId5"/>
              </a:rPr>
              <a:t>http://mymediaexperience.com/raspberry-pi-xbmc-with-raspbmc</a:t>
            </a:r>
            <a:r>
              <a:rPr lang="en-US" sz="1000" dirty="0">
                <a:hlinkClick r:id="rId5"/>
              </a:rPr>
              <a:t>/</a:t>
            </a:r>
            <a:r>
              <a:rPr lang="en-US" sz="1000" dirty="0"/>
              <a:t> </a:t>
            </a:r>
            <a:endParaRPr lang="en-US" sz="1000" dirty="0"/>
          </a:p>
        </p:txBody>
      </p:sp>
      <p:pic>
        <p:nvPicPr>
          <p:cNvPr id="2056" name="Picture 8" descr="https://camo.githubusercontent.com/a4c15a0cf4ab01e3a02b8795fe2ae4df60c30fd0/687474703a2f2f692e696d6775722e636f6d2f6446336e6f46702e706e67"/>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072980" y="4027876"/>
            <a:ext cx="2223656" cy="16521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72981" y="5643256"/>
            <a:ext cx="2167581" cy="246221"/>
          </a:xfrm>
          <a:prstGeom prst="rect">
            <a:avLst/>
          </a:prstGeom>
        </p:spPr>
        <p:txBody>
          <a:bodyPr wrap="none">
            <a:spAutoFit/>
          </a:bodyPr>
          <a:lstStyle/>
          <a:p>
            <a:r>
              <a:rPr lang="en-US" sz="1000" dirty="0">
                <a:hlinkClick r:id="rId7"/>
              </a:rPr>
              <a:t>https://</a:t>
            </a:r>
            <a:r>
              <a:rPr lang="en-US" sz="1000" dirty="0">
                <a:hlinkClick r:id="rId7"/>
              </a:rPr>
              <a:t>github.com/foosel/OctoPrint</a:t>
            </a:r>
            <a:r>
              <a:rPr lang="en-US" sz="1000" dirty="0"/>
              <a:t> </a:t>
            </a:r>
            <a:endParaRPr lang="en-US" sz="1000" dirty="0"/>
          </a:p>
        </p:txBody>
      </p:sp>
      <p:pic>
        <p:nvPicPr>
          <p:cNvPr id="2058" name="Picture 10" descr="https://vadelmapii.com/sites/vadelmapii.com/files/vue_de_fichiers_dans_owncloud.pn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269602" y="4714945"/>
            <a:ext cx="2932214" cy="16318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8600" y="6305980"/>
            <a:ext cx="5670376" cy="246221"/>
          </a:xfrm>
          <a:prstGeom prst="rect">
            <a:avLst/>
          </a:prstGeom>
        </p:spPr>
        <p:txBody>
          <a:bodyPr wrap="square">
            <a:spAutoFit/>
          </a:bodyPr>
          <a:lstStyle/>
          <a:p>
            <a:r>
              <a:rPr lang="en-US" sz="1000" dirty="0"/>
              <a:t>https://vadelmapii.com/blogi/yllapida-omaa-dropbox-kloonia-raspberry-pilla-kayttaen-owncloudia</a:t>
            </a:r>
          </a:p>
        </p:txBody>
      </p:sp>
      <p:pic>
        <p:nvPicPr>
          <p:cNvPr id="2060" name="Picture 12" descr="Kuvahaun tulos haulle pi grrl"/>
          <p:cNvPicPr>
            <a:picLocks noChangeAspect="1" noChangeArrowheads="1"/>
          </p:cNvPicPr>
          <p:nvPr/>
        </p:nvPicPr>
        <p:blipFill rotWithShape="1">
          <a:blip r:embed="rId9">
            <a:extLst>
              <a:ext uri="{28A0092B-C50C-407E-A947-70E740481C1C}">
                <a14:useLocalDpi xmlns:a14="http://schemas.microsoft.com/office/drawing/2010/main" val="0"/>
              </a:ext>
            </a:extLst>
          </a:blip>
          <a:srcRect l="32444" t="14801" r="32592" b="8607"/>
          <a:stretch/>
        </p:blipFill>
        <p:spPr bwMode="auto">
          <a:xfrm>
            <a:off x="6911752" y="1752600"/>
            <a:ext cx="1152128" cy="168148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06856" y="3370299"/>
            <a:ext cx="2561920" cy="246221"/>
          </a:xfrm>
          <a:prstGeom prst="rect">
            <a:avLst/>
          </a:prstGeom>
        </p:spPr>
        <p:txBody>
          <a:bodyPr wrap="none">
            <a:spAutoFit/>
          </a:bodyPr>
          <a:lstStyle/>
          <a:p>
            <a:r>
              <a:rPr lang="en-US" sz="1000" dirty="0"/>
              <a:t>https://learn.adafruit.com/pigrrl-2/overview</a:t>
            </a:r>
          </a:p>
        </p:txBody>
      </p:sp>
    </p:spTree>
    <p:extLst>
      <p:ext uri="{BB962C8B-B14F-4D97-AF65-F5344CB8AC3E}">
        <p14:creationId xmlns:p14="http://schemas.microsoft.com/office/powerpoint/2010/main" val="3710984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a Pi? (cool)</a:t>
            </a:r>
            <a:endParaRPr lang="en-US" dirty="0"/>
          </a:p>
        </p:txBody>
      </p:sp>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5</a:t>
            </a:fld>
            <a:endParaRPr lang="fi-FI"/>
          </a:p>
        </p:txBody>
      </p:sp>
      <p:pic>
        <p:nvPicPr>
          <p:cNvPr id="3074" name="Picture 2" descr="full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90727"/>
            <a:ext cx="2712450" cy="15243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7504" y="3004152"/>
            <a:ext cx="3654152" cy="246221"/>
          </a:xfrm>
          <a:prstGeom prst="rect">
            <a:avLst/>
          </a:prstGeom>
        </p:spPr>
        <p:txBody>
          <a:bodyPr wrap="square">
            <a:spAutoFit/>
          </a:bodyPr>
          <a:lstStyle/>
          <a:p>
            <a:r>
              <a:rPr lang="en-US" sz="1000" dirty="0">
                <a:hlinkClick r:id="rId3"/>
              </a:rPr>
              <a:t>https://</a:t>
            </a:r>
            <a:r>
              <a:rPr lang="en-US" sz="1000" dirty="0">
                <a:hlinkClick r:id="rId3"/>
              </a:rPr>
              <a:t>hackaday.io/project/1279-ramanpi-raman-spectrometer</a:t>
            </a:r>
            <a:r>
              <a:rPr lang="en-US" sz="1000" dirty="0"/>
              <a:t> </a:t>
            </a:r>
            <a:endParaRPr lang="en-US" sz="1000" dirty="0"/>
          </a:p>
        </p:txBody>
      </p:sp>
      <p:pic>
        <p:nvPicPr>
          <p:cNvPr id="3076" name="Picture 4" descr="15012987398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345" y="1245821"/>
            <a:ext cx="1512168" cy="20142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lour_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891289"/>
            <a:ext cx="2290291" cy="17177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596204" y="2650600"/>
            <a:ext cx="3109396" cy="400110"/>
          </a:xfrm>
          <a:prstGeom prst="rect">
            <a:avLst/>
          </a:prstGeom>
        </p:spPr>
        <p:txBody>
          <a:bodyPr wrap="square">
            <a:spAutoFit/>
          </a:bodyPr>
          <a:lstStyle/>
          <a:p>
            <a:r>
              <a:rPr lang="en-US" sz="1000" dirty="0"/>
              <a:t>https://www.raspberrypi.org/blog/real-time-depth-perception-with-the-compute-module/</a:t>
            </a:r>
          </a:p>
        </p:txBody>
      </p:sp>
      <p:pic>
        <p:nvPicPr>
          <p:cNvPr id="3080" name="Picture 8" descr="https://cdn.hackaday.io/images/310791140135254124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906" y="3944787"/>
            <a:ext cx="2113455" cy="1710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04955" y="5679013"/>
            <a:ext cx="2549596" cy="553998"/>
          </a:xfrm>
          <a:prstGeom prst="rect">
            <a:avLst/>
          </a:prstGeom>
        </p:spPr>
        <p:txBody>
          <a:bodyPr wrap="square">
            <a:spAutoFit/>
          </a:bodyPr>
          <a:lstStyle/>
          <a:p>
            <a:r>
              <a:rPr lang="en-US" sz="1000" dirty="0">
                <a:hlinkClick r:id="rId7"/>
              </a:rPr>
              <a:t>https://</a:t>
            </a:r>
            <a:r>
              <a:rPr lang="en-US" sz="1000" dirty="0">
                <a:hlinkClick r:id="rId7"/>
              </a:rPr>
              <a:t>hackaday.io/project/1269-mashberry-beer-brewing-with-raspberry-pi</a:t>
            </a:r>
            <a:r>
              <a:rPr lang="en-US" sz="1000" dirty="0"/>
              <a:t> </a:t>
            </a:r>
            <a:endParaRPr lang="en-US" sz="1000" dirty="0"/>
          </a:p>
        </p:txBody>
      </p:sp>
      <p:pic>
        <p:nvPicPr>
          <p:cNvPr id="2050" name="Picture 2" descr="https://www.raspberrypi.org/magpi/wp-content/uploads/2015/10/Step2_FabScan.jpg"/>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188492" y="4451774"/>
            <a:ext cx="2435782" cy="18268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188492" y="6318477"/>
            <a:ext cx="2548414" cy="400110"/>
          </a:xfrm>
          <a:prstGeom prst="rect">
            <a:avLst/>
          </a:prstGeom>
        </p:spPr>
        <p:txBody>
          <a:bodyPr wrap="square">
            <a:spAutoFit/>
          </a:bodyPr>
          <a:lstStyle/>
          <a:p>
            <a:r>
              <a:rPr lang="en-US" sz="1000" dirty="0"/>
              <a:t>https://www.raspberrypi.org/magpi/fabscan-pi-project-3d-scanning-for-all/</a:t>
            </a:r>
          </a:p>
        </p:txBody>
      </p:sp>
      <p:pic>
        <p:nvPicPr>
          <p:cNvPr id="2052" name="Picture 4" descr="RaspberryPiSuperCompute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406172" y="3357704"/>
            <a:ext cx="1957917" cy="147988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39840" y="4989126"/>
            <a:ext cx="2297507" cy="559620"/>
          </a:xfrm>
          <a:prstGeom prst="rect">
            <a:avLst/>
          </a:prstGeom>
        </p:spPr>
        <p:txBody>
          <a:bodyPr wrap="square">
            <a:spAutoFit/>
          </a:bodyPr>
          <a:lstStyle/>
          <a:p>
            <a:r>
              <a:rPr lang="en-US" sz="1000" dirty="0">
                <a:hlinkClick r:id="rId10"/>
              </a:rPr>
              <a:t>http://www.zdnet.com/article/build-your-own-supercomputer-out-of-raspberry-pi-boards</a:t>
            </a:r>
            <a:r>
              <a:rPr lang="en-US" sz="1000" dirty="0">
                <a:hlinkClick r:id="rId10"/>
              </a:rPr>
              <a:t>/</a:t>
            </a:r>
            <a:r>
              <a:rPr lang="en-US" sz="1000" dirty="0"/>
              <a:t> </a:t>
            </a:r>
            <a:endParaRPr lang="en-US" sz="1000" dirty="0"/>
          </a:p>
        </p:txBody>
      </p:sp>
      <p:sp>
        <p:nvSpPr>
          <p:cNvPr id="20" name="Rectangle 9"/>
          <p:cNvSpPr/>
          <p:nvPr/>
        </p:nvSpPr>
        <p:spPr>
          <a:xfrm>
            <a:off x="6528763" y="3309505"/>
            <a:ext cx="2623120" cy="555540"/>
          </a:xfrm>
          <a:prstGeom prst="rect">
            <a:avLst/>
          </a:prstGeom>
        </p:spPr>
        <p:txBody>
          <a:bodyPr wrap="square">
            <a:spAutoFit/>
          </a:bodyPr>
          <a:lstStyle/>
          <a:p>
            <a:r>
              <a:rPr lang="en-US" sz="1000" dirty="0"/>
              <a:t>https://www.raspberrypi.org/blog/real-time-depth-perception-with-the-compute-module/</a:t>
            </a:r>
          </a:p>
        </p:txBody>
      </p:sp>
    </p:spTree>
    <p:extLst>
      <p:ext uri="{BB962C8B-B14F-4D97-AF65-F5344CB8AC3E}">
        <p14:creationId xmlns:p14="http://schemas.microsoft.com/office/powerpoint/2010/main" val="2327683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8314" y="318135"/>
            <a:ext cx="8207375" cy="1195798"/>
          </a:xfrm>
          <a:prstGeom prst="rect">
            <a:avLst/>
          </a:prstGeom>
        </p:spPr>
        <p:txBody>
          <a:bodyPr/>
          <a:lstStyle/>
          <a:p>
            <a:r>
              <a:rPr lang="en-US" dirty="0" smtClean="0"/>
              <a:t>Raspberry Pi models</a:t>
            </a:r>
            <a:endParaRPr lang="en-US" dirty="0"/>
          </a:p>
        </p:txBody>
      </p:sp>
      <p:sp>
        <p:nvSpPr>
          <p:cNvPr id="4" name="Date Placeholder 3"/>
          <p:cNvSpPr>
            <a:spLocks noGrp="1"/>
          </p:cNvSpPr>
          <p:nvPr>
            <p:ph type="dt" sz="half" idx="4294967295"/>
          </p:nvPr>
        </p:nvSpPr>
        <p:spPr/>
        <p:txBody>
          <a:bodyPr/>
          <a:lstStyle/>
          <a:p>
            <a:pPr>
              <a:defRPr/>
            </a:pPr>
            <a:fld id="{24CBB682-87B2-4236-AF78-B49807E7713E}" type="datetime1">
              <a:rPr lang="fi-FI" smtClean="0"/>
              <a:t>24.4.2019</a:t>
            </a:fld>
            <a:endParaRPr lang="fi-FI"/>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6</a:t>
            </a:fld>
            <a:endParaRPr lang="fi-FI"/>
          </a:p>
        </p:txBody>
      </p:sp>
      <p:pic>
        <p:nvPicPr>
          <p:cNvPr id="1026" name="Picture 2" descr="https://lookforitoverhere.com/wp-content/uploads/2016/03/raspberry-pi-mode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6857999" cy="52566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75356" y="5334000"/>
            <a:ext cx="1291844" cy="121808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367806" y="5181600"/>
            <a:ext cx="1880593" cy="137048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72054" y="5181600"/>
            <a:ext cx="1812951" cy="137048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248398" y="3981111"/>
            <a:ext cx="1600201" cy="120048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885004" y="3923744"/>
            <a:ext cx="1482801" cy="141025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18342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5D683-E1D3-4AB1-B0A4-EF0A9A992174}"/>
              </a:ext>
            </a:extLst>
          </p:cNvPr>
          <p:cNvSpPr>
            <a:spLocks noGrp="1"/>
          </p:cNvSpPr>
          <p:nvPr>
            <p:ph type="title"/>
          </p:nvPr>
        </p:nvSpPr>
        <p:spPr/>
        <p:txBody>
          <a:bodyPr/>
          <a:lstStyle/>
          <a:p>
            <a:r>
              <a:rPr lang="de-DE" dirty="0"/>
              <a:t>Plattform: Raspberry Pi</a:t>
            </a:r>
          </a:p>
        </p:txBody>
      </p:sp>
      <p:sp>
        <p:nvSpPr>
          <p:cNvPr id="4" name="AutoShape 2" descr="FRDM-K22F board is Mbed Enabled">
            <a:extLst>
              <a:ext uri="{FF2B5EF4-FFF2-40B4-BE49-F238E27FC236}">
                <a16:creationId xmlns:a16="http://schemas.microsoft.com/office/drawing/2014/main" id="{F342860C-7FE9-46FF-873D-A96CE7C4F96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8" name="Content Placeholder 7">
            <a:extLst>
              <a:ext uri="{FF2B5EF4-FFF2-40B4-BE49-F238E27FC236}">
                <a16:creationId xmlns:a16="http://schemas.microsoft.com/office/drawing/2014/main" id="{9434BB25-E5D5-461C-A11A-CF886023D7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386013"/>
            <a:ext cx="7897812" cy="4106862"/>
          </a:xfrm>
        </p:spPr>
      </p:pic>
      <p:pic>
        <p:nvPicPr>
          <p:cNvPr id="9" name="Picture 8">
            <a:extLst>
              <a:ext uri="{FF2B5EF4-FFF2-40B4-BE49-F238E27FC236}">
                <a16:creationId xmlns:a16="http://schemas.microsoft.com/office/drawing/2014/main" id="{426F1216-6738-499F-8F28-425A75574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071175"/>
            <a:ext cx="3990975" cy="2510225"/>
          </a:xfrm>
          <a:prstGeom prst="rect">
            <a:avLst/>
          </a:prstGeom>
        </p:spPr>
      </p:pic>
    </p:spTree>
    <p:extLst>
      <p:ext uri="{BB962C8B-B14F-4D97-AF65-F5344CB8AC3E}">
        <p14:creationId xmlns:p14="http://schemas.microsoft.com/office/powerpoint/2010/main" val="3359526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468314" y="318135"/>
            <a:ext cx="8207375" cy="1195798"/>
          </a:xfrm>
          <a:prstGeom prst="rect">
            <a:avLst/>
          </a:prstGeom>
        </p:spPr>
        <p:txBody>
          <a:bodyPr/>
          <a:lstStyle/>
          <a:p>
            <a:r>
              <a:rPr lang="en-US" dirty="0" smtClean="0"/>
              <a:t>Raspberry Pi advantages and disadvantages</a:t>
            </a:r>
            <a:endParaRPr lang="en-US" dirty="0"/>
          </a:p>
        </p:txBody>
      </p:sp>
      <p:sp>
        <p:nvSpPr>
          <p:cNvPr id="4" name="Date Placeholder 3"/>
          <p:cNvSpPr>
            <a:spLocks noGrp="1"/>
          </p:cNvSpPr>
          <p:nvPr>
            <p:ph type="dt" sz="half" idx="4294967295"/>
          </p:nvPr>
        </p:nvSpPr>
        <p:spPr/>
        <p:txBody>
          <a:bodyPr/>
          <a:lstStyle/>
          <a:p>
            <a:pPr>
              <a:defRPr/>
            </a:pPr>
            <a:fld id="{24CBB682-87B2-4236-AF78-B49807E7713E}" type="datetime1">
              <a:rPr lang="fi-FI" smtClean="0"/>
              <a:t>24.4.2019</a:t>
            </a:fld>
            <a:endParaRPr lang="fi-FI"/>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8</a:t>
            </a:fld>
            <a:endParaRPr lang="fi-FI"/>
          </a:p>
        </p:txBody>
      </p:sp>
      <p:graphicFrame>
        <p:nvGraphicFramePr>
          <p:cNvPr id="3" name="Diagram 2"/>
          <p:cNvGraphicFramePr/>
          <p:nvPr>
            <p:extLst/>
          </p:nvPr>
        </p:nvGraphicFramePr>
        <p:xfrm>
          <a:off x="395536" y="1916832"/>
          <a:ext cx="8352928" cy="3400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899592" y="3028935"/>
            <a:ext cx="3514360" cy="1600438"/>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1400" b="1" dirty="0"/>
              <a:t>Cheap (price per performance)</a:t>
            </a:r>
          </a:p>
          <a:p>
            <a:pPr marL="342900" indent="-342900">
              <a:buFont typeface="Arial" panose="020B0604020202020204" pitchFamily="34" charset="0"/>
              <a:buChar char="•"/>
            </a:pPr>
            <a:r>
              <a:rPr lang="en-US" sz="1400" b="1" dirty="0"/>
              <a:t>Well documented</a:t>
            </a:r>
          </a:p>
          <a:p>
            <a:pPr marL="342900" indent="-342900">
              <a:buFont typeface="Arial" panose="020B0604020202020204" pitchFamily="34" charset="0"/>
              <a:buChar char="•"/>
            </a:pPr>
            <a:r>
              <a:rPr lang="en-US" sz="1400" b="1" dirty="0"/>
              <a:t>Availability</a:t>
            </a:r>
          </a:p>
          <a:p>
            <a:pPr marL="800100" lvl="1" indent="-342900">
              <a:buFont typeface="Arial" panose="020B0604020202020204" pitchFamily="34" charset="0"/>
              <a:buChar char="•"/>
            </a:pPr>
            <a:r>
              <a:rPr lang="en-US" sz="1400" b="1" dirty="0"/>
              <a:t>Also in terms of add-ons (HATs)</a:t>
            </a:r>
          </a:p>
          <a:p>
            <a:pPr marL="342900" indent="-342900">
              <a:buFont typeface="Arial" panose="020B0604020202020204" pitchFamily="34" charset="0"/>
              <a:buChar char="•"/>
            </a:pPr>
            <a:r>
              <a:rPr lang="en-US" sz="1400" b="1" dirty="0"/>
              <a:t>Versatile</a:t>
            </a:r>
          </a:p>
          <a:p>
            <a:pPr marL="342900" indent="-342900">
              <a:buFont typeface="Arial" panose="020B0604020202020204" pitchFamily="34" charset="0"/>
              <a:buChar char="•"/>
            </a:pPr>
            <a:r>
              <a:rPr lang="en-US" sz="1400" b="1" dirty="0"/>
              <a:t>Compact (especially Zero)</a:t>
            </a:r>
          </a:p>
          <a:p>
            <a:pPr marL="342900" indent="-342900">
              <a:buFont typeface="Arial" panose="020B0604020202020204" pitchFamily="34" charset="0"/>
              <a:buChar char="•"/>
            </a:pPr>
            <a:endParaRPr lang="en-US" sz="2000" b="1" dirty="0"/>
          </a:p>
        </p:txBody>
      </p:sp>
      <p:sp>
        <p:nvSpPr>
          <p:cNvPr id="13" name="TextBox 12"/>
          <p:cNvSpPr txBox="1"/>
          <p:nvPr/>
        </p:nvSpPr>
        <p:spPr>
          <a:xfrm>
            <a:off x="4716016" y="3025224"/>
            <a:ext cx="3417602" cy="1600438"/>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1400" b="1" dirty="0"/>
              <a:t>Scary </a:t>
            </a:r>
            <a:r>
              <a:rPr lang="en-US" sz="1400" b="1" dirty="0" err="1"/>
              <a:t>linux</a:t>
            </a:r>
            <a:r>
              <a:rPr lang="en-US" sz="1400" b="1" dirty="0"/>
              <a:t> (learning required)</a:t>
            </a:r>
          </a:p>
          <a:p>
            <a:pPr marL="342900" indent="-342900">
              <a:buFont typeface="Arial" panose="020B0604020202020204" pitchFamily="34" charset="0"/>
              <a:buChar char="•"/>
            </a:pPr>
            <a:r>
              <a:rPr lang="en-US" sz="1400" b="1" dirty="0"/>
              <a:t>Not real time* </a:t>
            </a:r>
          </a:p>
          <a:p>
            <a:pPr marL="342900" indent="-342900">
              <a:buFont typeface="Arial" panose="020B0604020202020204" pitchFamily="34" charset="0"/>
              <a:buChar char="•"/>
            </a:pPr>
            <a:r>
              <a:rPr lang="en-US" sz="1400" b="1" dirty="0"/>
              <a:t>No ADC (easy to add though)</a:t>
            </a:r>
          </a:p>
          <a:p>
            <a:pPr marL="342900" indent="-342900">
              <a:buFont typeface="Arial" panose="020B0604020202020204" pitchFamily="34" charset="0"/>
              <a:buChar char="•"/>
            </a:pPr>
            <a:r>
              <a:rPr lang="en-US" sz="1400" b="1" dirty="0"/>
              <a:t>PWM possible but limited frequency</a:t>
            </a:r>
          </a:p>
          <a:p>
            <a:endParaRPr lang="en-US" sz="1400" b="1" dirty="0"/>
          </a:p>
          <a:p>
            <a:endParaRPr lang="en-US" sz="1400" b="1" dirty="0"/>
          </a:p>
          <a:p>
            <a:pPr marL="342900" indent="-342900">
              <a:buFont typeface="Arial" panose="020B0604020202020204" pitchFamily="34" charset="0"/>
              <a:buChar char="•"/>
            </a:pPr>
            <a:endParaRPr lang="en-US" sz="2000" b="1" dirty="0"/>
          </a:p>
        </p:txBody>
      </p:sp>
      <p:sp>
        <p:nvSpPr>
          <p:cNvPr id="6" name="TextBox 5"/>
          <p:cNvSpPr txBox="1"/>
          <p:nvPr/>
        </p:nvSpPr>
        <p:spPr>
          <a:xfrm>
            <a:off x="2483768" y="5080687"/>
            <a:ext cx="4006994" cy="246221"/>
          </a:xfrm>
          <a:prstGeom prst="rect">
            <a:avLst/>
          </a:prstGeom>
          <a:noFill/>
        </p:spPr>
        <p:txBody>
          <a:bodyPr wrap="none" lIns="0" tIns="0" rIns="0" bIns="0" rtlCol="0">
            <a:spAutoFit/>
          </a:bodyPr>
          <a:lstStyle/>
          <a:p>
            <a:r>
              <a:rPr lang="en-US" sz="1600" b="1" dirty="0"/>
              <a:t>* It is possible to install a RTOS on the Pi</a:t>
            </a:r>
            <a:endParaRPr lang="en-US" sz="1600" b="1" dirty="0"/>
          </a:p>
        </p:txBody>
      </p:sp>
    </p:spTree>
    <p:extLst>
      <p:ext uri="{BB962C8B-B14F-4D97-AF65-F5344CB8AC3E}">
        <p14:creationId xmlns:p14="http://schemas.microsoft.com/office/powerpoint/2010/main" val="399989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options</a:t>
            </a:r>
            <a:endParaRPr lang="en-US" dirty="0"/>
          </a:p>
        </p:txBody>
      </p:sp>
      <p:pic>
        <p:nvPicPr>
          <p:cNvPr id="6" name="Content Placeholder 5"/>
          <p:cNvPicPr>
            <a:picLocks noGrp="1" noChangeAspect="1"/>
          </p:cNvPicPr>
          <p:nvPr>
            <p:ph sz="quarter" idx="4294967295"/>
          </p:nvPr>
        </p:nvPicPr>
        <p:blipFill>
          <a:blip r:embed="rId2"/>
          <a:stretch>
            <a:fillRect/>
          </a:stretch>
        </p:blipFill>
        <p:spPr>
          <a:xfrm>
            <a:off x="2566563" y="1279757"/>
            <a:ext cx="1603375" cy="1400175"/>
          </a:xfrm>
          <a:prstGeom prst="rect">
            <a:avLst/>
          </a:prstGeom>
        </p:spPr>
      </p:pic>
      <p:sp>
        <p:nvSpPr>
          <p:cNvPr id="4" name="Date Placeholder 3"/>
          <p:cNvSpPr>
            <a:spLocks noGrp="1"/>
          </p:cNvSpPr>
          <p:nvPr>
            <p:ph type="dt" sz="half" idx="4294967295"/>
          </p:nvPr>
        </p:nvSpPr>
        <p:spPr/>
        <p:txBody>
          <a:bodyPr/>
          <a:lstStyle/>
          <a:p>
            <a:pPr>
              <a:defRPr/>
            </a:pPr>
            <a:endParaRPr lang="fi-FI" dirty="0"/>
          </a:p>
        </p:txBody>
      </p:sp>
      <p:sp>
        <p:nvSpPr>
          <p:cNvPr id="5" name="Slide Number Placeholder 4"/>
          <p:cNvSpPr>
            <a:spLocks noGrp="1"/>
          </p:cNvSpPr>
          <p:nvPr>
            <p:ph type="sldNum" sz="quarter" idx="4294967295"/>
          </p:nvPr>
        </p:nvSpPr>
        <p:spPr/>
        <p:txBody>
          <a:bodyPr/>
          <a:lstStyle/>
          <a:p>
            <a:pPr>
              <a:defRPr/>
            </a:pPr>
            <a:fld id="{49EFD4B7-1CC6-864B-A72A-C978B70BBA9B}" type="slidenum">
              <a:rPr lang="fi-FI" smtClean="0"/>
              <a:pPr>
                <a:defRPr/>
              </a:pPr>
              <a:t>9</a:t>
            </a:fld>
            <a:endParaRPr lang="fi-FI"/>
          </a:p>
        </p:txBody>
      </p:sp>
      <p:pic>
        <p:nvPicPr>
          <p:cNvPr id="7" name="Picture 6"/>
          <p:cNvPicPr>
            <a:picLocks noChangeAspect="1"/>
          </p:cNvPicPr>
          <p:nvPr/>
        </p:nvPicPr>
        <p:blipFill rotWithShape="1">
          <a:blip r:embed="rId3"/>
          <a:srcRect r="1546"/>
          <a:stretch/>
        </p:blipFill>
        <p:spPr>
          <a:xfrm>
            <a:off x="427380" y="1585964"/>
            <a:ext cx="1602031" cy="1415268"/>
          </a:xfrm>
          <a:prstGeom prst="rect">
            <a:avLst/>
          </a:prstGeom>
        </p:spPr>
      </p:pic>
      <p:pic>
        <p:nvPicPr>
          <p:cNvPr id="8" name="Picture 7"/>
          <p:cNvPicPr>
            <a:picLocks noChangeAspect="1"/>
          </p:cNvPicPr>
          <p:nvPr/>
        </p:nvPicPr>
        <p:blipFill>
          <a:blip r:embed="rId4"/>
          <a:stretch>
            <a:fillRect/>
          </a:stretch>
        </p:blipFill>
        <p:spPr>
          <a:xfrm>
            <a:off x="4904501" y="1394182"/>
            <a:ext cx="1347651" cy="1171323"/>
          </a:xfrm>
          <a:prstGeom prst="rect">
            <a:avLst/>
          </a:prstGeom>
        </p:spPr>
      </p:pic>
      <p:pic>
        <p:nvPicPr>
          <p:cNvPr id="9" name="Picture 8"/>
          <p:cNvPicPr>
            <a:picLocks noChangeAspect="1"/>
          </p:cNvPicPr>
          <p:nvPr/>
        </p:nvPicPr>
        <p:blipFill>
          <a:blip r:embed="rId5"/>
          <a:stretch>
            <a:fillRect/>
          </a:stretch>
        </p:blipFill>
        <p:spPr>
          <a:xfrm>
            <a:off x="4953000" y="4654543"/>
            <a:ext cx="1627180" cy="1400132"/>
          </a:xfrm>
          <a:prstGeom prst="rect">
            <a:avLst/>
          </a:prstGeom>
        </p:spPr>
      </p:pic>
      <p:pic>
        <p:nvPicPr>
          <p:cNvPr id="10" name="Picture 9"/>
          <p:cNvPicPr>
            <a:picLocks noChangeAspect="1"/>
          </p:cNvPicPr>
          <p:nvPr/>
        </p:nvPicPr>
        <p:blipFill>
          <a:blip r:embed="rId6"/>
          <a:stretch>
            <a:fillRect/>
          </a:stretch>
        </p:blipFill>
        <p:spPr>
          <a:xfrm>
            <a:off x="7239000" y="4492375"/>
            <a:ext cx="1612043" cy="1384995"/>
          </a:xfrm>
          <a:prstGeom prst="rect">
            <a:avLst/>
          </a:prstGeom>
        </p:spPr>
      </p:pic>
      <p:pic>
        <p:nvPicPr>
          <p:cNvPr id="11" name="Picture 10"/>
          <p:cNvPicPr>
            <a:picLocks noChangeAspect="1"/>
          </p:cNvPicPr>
          <p:nvPr/>
        </p:nvPicPr>
        <p:blipFill rotWithShape="1">
          <a:blip r:embed="rId7"/>
          <a:srcRect t="1727" b="1602"/>
          <a:stretch/>
        </p:blipFill>
        <p:spPr>
          <a:xfrm>
            <a:off x="452823" y="4792018"/>
            <a:ext cx="1627180" cy="1368152"/>
          </a:xfrm>
          <a:prstGeom prst="rect">
            <a:avLst/>
          </a:prstGeom>
        </p:spPr>
      </p:pic>
      <p:pic>
        <p:nvPicPr>
          <p:cNvPr id="12" name="Picture 11"/>
          <p:cNvPicPr>
            <a:picLocks noChangeAspect="1"/>
          </p:cNvPicPr>
          <p:nvPr/>
        </p:nvPicPr>
        <p:blipFill>
          <a:blip r:embed="rId8"/>
          <a:stretch>
            <a:fillRect/>
          </a:stretch>
        </p:blipFill>
        <p:spPr>
          <a:xfrm>
            <a:off x="2817337" y="5029200"/>
            <a:ext cx="1579469" cy="1348509"/>
          </a:xfrm>
          <a:prstGeom prst="rect">
            <a:avLst/>
          </a:prstGeom>
        </p:spPr>
      </p:pic>
      <p:pic>
        <p:nvPicPr>
          <p:cNvPr id="13" name="Picture 12"/>
          <p:cNvPicPr>
            <a:picLocks noChangeAspect="1"/>
          </p:cNvPicPr>
          <p:nvPr/>
        </p:nvPicPr>
        <p:blipFill>
          <a:blip r:embed="rId9"/>
          <a:stretch>
            <a:fillRect/>
          </a:stretch>
        </p:blipFill>
        <p:spPr>
          <a:xfrm>
            <a:off x="6991970" y="1555705"/>
            <a:ext cx="1618093" cy="1305160"/>
          </a:xfrm>
          <a:prstGeom prst="rect">
            <a:avLst/>
          </a:prstGeom>
        </p:spPr>
      </p:pic>
      <p:pic>
        <p:nvPicPr>
          <p:cNvPr id="14" name="Picture 13"/>
          <p:cNvPicPr>
            <a:picLocks noChangeAspect="1"/>
          </p:cNvPicPr>
          <p:nvPr/>
        </p:nvPicPr>
        <p:blipFill>
          <a:blip r:embed="rId10"/>
          <a:stretch>
            <a:fillRect/>
          </a:stretch>
        </p:blipFill>
        <p:spPr>
          <a:xfrm>
            <a:off x="7239000" y="3362529"/>
            <a:ext cx="1728192" cy="595300"/>
          </a:xfrm>
          <a:prstGeom prst="rect">
            <a:avLst/>
          </a:prstGeom>
        </p:spPr>
      </p:pic>
      <p:sp>
        <p:nvSpPr>
          <p:cNvPr id="15" name="TextBox 14"/>
          <p:cNvSpPr txBox="1"/>
          <p:nvPr/>
        </p:nvSpPr>
        <p:spPr>
          <a:xfrm>
            <a:off x="2296294" y="2842002"/>
            <a:ext cx="2103140" cy="307777"/>
          </a:xfrm>
          <a:prstGeom prst="rect">
            <a:avLst/>
          </a:prstGeom>
          <a:noFill/>
        </p:spPr>
        <p:txBody>
          <a:bodyPr wrap="none" lIns="0" tIns="0" rIns="0" bIns="0" rtlCol="0">
            <a:spAutoFit/>
          </a:bodyPr>
          <a:lstStyle/>
          <a:p>
            <a:r>
              <a:rPr lang="en-US" sz="2000" b="1" dirty="0"/>
              <a:t>w</a:t>
            </a:r>
            <a:r>
              <a:rPr lang="en-US" sz="2000" b="1" dirty="0"/>
              <a:t>ith Pixel or Lite </a:t>
            </a:r>
            <a:endParaRPr lang="en-US" sz="2000" b="1" dirty="0"/>
          </a:p>
        </p:txBody>
      </p:sp>
      <p:pic>
        <p:nvPicPr>
          <p:cNvPr id="16" name="Picture 15"/>
          <p:cNvPicPr>
            <a:picLocks noChangeAspect="1"/>
          </p:cNvPicPr>
          <p:nvPr/>
        </p:nvPicPr>
        <p:blipFill>
          <a:blip r:embed="rId11"/>
          <a:stretch>
            <a:fillRect/>
          </a:stretch>
        </p:blipFill>
        <p:spPr>
          <a:xfrm>
            <a:off x="536500" y="3377741"/>
            <a:ext cx="2438400" cy="623888"/>
          </a:xfrm>
          <a:prstGeom prst="rect">
            <a:avLst/>
          </a:prstGeom>
        </p:spPr>
      </p:pic>
      <p:pic>
        <p:nvPicPr>
          <p:cNvPr id="3" name="Picture 2"/>
          <p:cNvPicPr>
            <a:picLocks noChangeAspect="1"/>
          </p:cNvPicPr>
          <p:nvPr/>
        </p:nvPicPr>
        <p:blipFill>
          <a:blip r:embed="rId12"/>
          <a:stretch>
            <a:fillRect/>
          </a:stretch>
        </p:blipFill>
        <p:spPr>
          <a:xfrm>
            <a:off x="4442771" y="3308238"/>
            <a:ext cx="2234656" cy="432514"/>
          </a:xfrm>
          <a:prstGeom prst="rect">
            <a:avLst/>
          </a:prstGeom>
        </p:spPr>
      </p:pic>
    </p:spTree>
    <p:extLst>
      <p:ext uri="{BB962C8B-B14F-4D97-AF65-F5344CB8AC3E}">
        <p14:creationId xmlns:p14="http://schemas.microsoft.com/office/powerpoint/2010/main" val="2694296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sign1">
  <a:themeElements>
    <a:clrScheme name="Benutzerdefiniert 32">
      <a:dk1>
        <a:srgbClr val="6F6F6E"/>
      </a:dk1>
      <a:lt1>
        <a:srgbClr val="FFFFFF"/>
      </a:lt1>
      <a:dk2>
        <a:srgbClr val="6F6F6E"/>
      </a:dk2>
      <a:lt2>
        <a:srgbClr val="E3E3E3"/>
      </a:lt2>
      <a:accent1>
        <a:srgbClr val="677000"/>
      </a:accent1>
      <a:accent2>
        <a:srgbClr val="5C731B"/>
      </a:accent2>
      <a:accent3>
        <a:srgbClr val="849E23"/>
      </a:accent3>
      <a:accent4>
        <a:srgbClr val="ABCB2A"/>
      </a:accent4>
      <a:accent5>
        <a:srgbClr val="C4D95E"/>
      </a:accent5>
      <a:accent6>
        <a:srgbClr val="C3DB83"/>
      </a:accent6>
      <a:hlink>
        <a:srgbClr val="000000"/>
      </a:hlink>
      <a:folHlink>
        <a:srgbClr val="000000"/>
      </a:folHlink>
    </a:clrScheme>
    <a:fontScheme name="Leere Prä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sign1" id="{E140D576-79B5-404B-B25D-CF5D317AD40F}" vid="{2A6B16DF-48E0-46FA-8F46-5D6EFE2387A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Design1</Template>
  <TotalTime>0</TotalTime>
  <Words>2981</Words>
  <Application>Microsoft Office PowerPoint</Application>
  <PresentationFormat>Bildschirmpräsentation (4:3)</PresentationFormat>
  <Paragraphs>612</Paragraphs>
  <Slides>36</Slides>
  <Notes>19</Notes>
  <HiddenSlides>0</HiddenSlides>
  <MMClips>0</MMClips>
  <ScaleCrop>false</ScaleCrop>
  <HeadingPairs>
    <vt:vector size="6" baseType="variant">
      <vt:variant>
        <vt:lpstr>Verwendete Schriftarten</vt:lpstr>
      </vt:variant>
      <vt:variant>
        <vt:i4>16</vt:i4>
      </vt:variant>
      <vt:variant>
        <vt:lpstr>Design</vt:lpstr>
      </vt:variant>
      <vt:variant>
        <vt:i4>1</vt:i4>
      </vt:variant>
      <vt:variant>
        <vt:lpstr>Folientitel</vt:lpstr>
      </vt:variant>
      <vt:variant>
        <vt:i4>36</vt:i4>
      </vt:variant>
    </vt:vector>
  </HeadingPairs>
  <TitlesOfParts>
    <vt:vector size="53" baseType="lpstr">
      <vt:lpstr>ＭＳ Ｐゴシック</vt:lpstr>
      <vt:lpstr>ＭＳ Ｐゴシック</vt:lpstr>
      <vt:lpstr>Arial</vt:lpstr>
      <vt:lpstr>Arial Unicode MS</vt:lpstr>
      <vt:lpstr>Calibri</vt:lpstr>
      <vt:lpstr>Consolas</vt:lpstr>
      <vt:lpstr>Courier New</vt:lpstr>
      <vt:lpstr>Georgia</vt:lpstr>
      <vt:lpstr>Lucida Grande</vt:lpstr>
      <vt:lpstr>Segoe UI</vt:lpstr>
      <vt:lpstr>Segoe UI Light</vt:lpstr>
      <vt:lpstr>Segoe UI Semibold</vt:lpstr>
      <vt:lpstr>Segoe UI Semilight</vt:lpstr>
      <vt:lpstr>Times</vt:lpstr>
      <vt:lpstr>Times New Roman</vt:lpstr>
      <vt:lpstr>Wingdings</vt:lpstr>
      <vt:lpstr>Design1</vt:lpstr>
      <vt:lpstr>Modul - Internet of Things (IoT) -  04-Vorlesung</vt:lpstr>
      <vt:lpstr>Überblick</vt:lpstr>
      <vt:lpstr>What is Raspberry Pi ?</vt:lpstr>
      <vt:lpstr>What can you do with a Pi? (not so cool)</vt:lpstr>
      <vt:lpstr>What can you do with a Pi? (cool)</vt:lpstr>
      <vt:lpstr>Raspberry Pi models</vt:lpstr>
      <vt:lpstr>Plattform: Raspberry Pi</vt:lpstr>
      <vt:lpstr>Raspberry Pi advantages and disadvantages</vt:lpstr>
      <vt:lpstr>OS options</vt:lpstr>
      <vt:lpstr>Installation process </vt:lpstr>
      <vt:lpstr>Connections</vt:lpstr>
      <vt:lpstr>On first boot…</vt:lpstr>
      <vt:lpstr>Terminal or Pixel</vt:lpstr>
      <vt:lpstr>Connect to WLAN</vt:lpstr>
      <vt:lpstr>Data Storage </vt:lpstr>
      <vt:lpstr>IoT Meets Big Data</vt:lpstr>
      <vt:lpstr>When does data become Big Data </vt:lpstr>
      <vt:lpstr>Big Data Value Chain</vt:lpstr>
      <vt:lpstr>Azure Big Data platform Transform data into intelligent actions and predictions</vt:lpstr>
      <vt:lpstr>From(data).To(insights)</vt:lpstr>
      <vt:lpstr>Understanding Streaming Data (1)</vt:lpstr>
      <vt:lpstr>Understanding Streaming Data (2)</vt:lpstr>
      <vt:lpstr>Data Stream in a Nutshell</vt:lpstr>
      <vt:lpstr>Data Stream Scenarios</vt:lpstr>
      <vt:lpstr>Streaming Data Paradigm</vt:lpstr>
      <vt:lpstr>Data Stream Terminology</vt:lpstr>
      <vt:lpstr>Data Stream Topology</vt:lpstr>
      <vt:lpstr>Query Expressiveness</vt:lpstr>
      <vt:lpstr>Query Expressiveness</vt:lpstr>
      <vt:lpstr>Time Windows</vt:lpstr>
      <vt:lpstr>Time Windows</vt:lpstr>
      <vt:lpstr>Windows</vt:lpstr>
      <vt:lpstr>Joining multiple streams </vt:lpstr>
      <vt:lpstr>Detecting absence of events</vt:lpstr>
      <vt:lpstr>Reference Data</vt:lpstr>
      <vt:lpstr>Technologies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Reiner Leitner</dc:creator>
  <cp:lastModifiedBy>Tilly, Marcel</cp:lastModifiedBy>
  <cp:revision>339</cp:revision>
  <cp:lastPrinted>1601-01-01T00:00:00Z</cp:lastPrinted>
  <dcterms:created xsi:type="dcterms:W3CDTF">2015-11-10T08:16:44Z</dcterms:created>
  <dcterms:modified xsi:type="dcterms:W3CDTF">2019-04-24T19:57:41Z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mtilly@microsoft.com</vt:lpwstr>
  </property>
  <property fmtid="{D5CDD505-2E9C-101B-9397-08002B2CF9AE}" pid="5" name="MSIP_Label_f42aa342-8706-4288-bd11-ebb85995028c_SetDate">
    <vt:lpwstr>2019-03-05T16:44:31.6824544Z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fd77c619-9bdb-4cc2-98ff-a38b29243df2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